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78" r:id="rId3"/>
    <p:sldId id="316" r:id="rId4"/>
    <p:sldId id="286" r:id="rId5"/>
    <p:sldId id="287" r:id="rId6"/>
    <p:sldId id="288" r:id="rId7"/>
    <p:sldId id="290" r:id="rId8"/>
    <p:sldId id="289" r:id="rId9"/>
    <p:sldId id="340" r:id="rId10"/>
    <p:sldId id="291" r:id="rId11"/>
    <p:sldId id="292" r:id="rId12"/>
    <p:sldId id="301" r:id="rId13"/>
    <p:sldId id="302" r:id="rId14"/>
    <p:sldId id="293" r:id="rId15"/>
    <p:sldId id="294" r:id="rId16"/>
    <p:sldId id="295" r:id="rId17"/>
    <p:sldId id="296" r:id="rId18"/>
    <p:sldId id="318" r:id="rId19"/>
    <p:sldId id="299" r:id="rId20"/>
    <p:sldId id="297" r:id="rId21"/>
    <p:sldId id="321" r:id="rId22"/>
    <p:sldId id="300" r:id="rId23"/>
    <p:sldId id="307" r:id="rId24"/>
    <p:sldId id="306" r:id="rId25"/>
    <p:sldId id="304" r:id="rId26"/>
    <p:sldId id="319" r:id="rId27"/>
    <p:sldId id="320" r:id="rId28"/>
    <p:sldId id="303" r:id="rId29"/>
    <p:sldId id="310" r:id="rId30"/>
    <p:sldId id="309" r:id="rId31"/>
    <p:sldId id="308" r:id="rId32"/>
    <p:sldId id="311" r:id="rId33"/>
    <p:sldId id="312" r:id="rId34"/>
    <p:sldId id="341" r:id="rId35"/>
    <p:sldId id="342" r:id="rId36"/>
    <p:sldId id="343" r:id="rId37"/>
    <p:sldId id="344" r:id="rId38"/>
    <p:sldId id="345" r:id="rId39"/>
    <p:sldId id="313" r:id="rId40"/>
    <p:sldId id="314" r:id="rId41"/>
    <p:sldId id="315" r:id="rId42"/>
    <p:sldId id="280" r:id="rId43"/>
    <p:sldId id="323" r:id="rId44"/>
    <p:sldId id="327" r:id="rId45"/>
  </p:sldIdLst>
  <p:sldSz cx="12192000" cy="6858000"/>
  <p:notesSz cx="6858000" cy="9144000"/>
  <p:defaultTex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p:defaultTextStyle>
  <p:extLst>
    <p:ext uri="{521415D9-36F7-43E2-AB2F-B90AF26B5E84}">
      <p14:sectionLst xmlns:p14="http://schemas.microsoft.com/office/powerpoint/2010/main">
        <p14:section name="默认节" id="{9486536E-4591-40DC-99A8-699DAD04E1A4}">
          <p14:sldIdLst>
            <p14:sldId id="256"/>
            <p14:sldId id="278"/>
            <p14:sldId id="316"/>
            <p14:sldId id="286"/>
            <p14:sldId id="287"/>
          </p14:sldIdLst>
        </p14:section>
        <p14:section name="upsampling" id="{8BA5075E-7DDC-4810-A73A-308ADA33C402}">
          <p14:sldIdLst>
            <p14:sldId id="288"/>
            <p14:sldId id="290"/>
            <p14:sldId id="289"/>
            <p14:sldId id="340"/>
            <p14:sldId id="291"/>
          </p14:sldIdLst>
        </p14:section>
        <p14:section name="转置卷积" id="{EE28D686-1FB2-4A3F-BCFA-F532E69A4DE4}">
          <p14:sldIdLst>
            <p14:sldId id="292"/>
            <p14:sldId id="301"/>
            <p14:sldId id="302"/>
            <p14:sldId id="293"/>
            <p14:sldId id="294"/>
            <p14:sldId id="295"/>
            <p14:sldId id="296"/>
            <p14:sldId id="318"/>
          </p14:sldIdLst>
        </p14:section>
        <p14:section name="FCN" id="{51AF22A3-C4B8-4FA4-9EB9-E5CB4CA74783}">
          <p14:sldIdLst>
            <p14:sldId id="299"/>
            <p14:sldId id="297"/>
            <p14:sldId id="321"/>
          </p14:sldIdLst>
        </p14:section>
        <p14:section name="Unet" id="{23F870C9-E65B-4413-A5AF-86ACB6C4C459}">
          <p14:sldIdLst>
            <p14:sldId id="300"/>
            <p14:sldId id="307"/>
            <p14:sldId id="306"/>
          </p14:sldIdLst>
        </p14:section>
        <p14:section name="deeplab" id="{0DB6BCA3-5DA8-428A-9554-A72B74586BEF}">
          <p14:sldIdLst>
            <p14:sldId id="304"/>
            <p14:sldId id="319"/>
            <p14:sldId id="320"/>
            <p14:sldId id="303"/>
          </p14:sldIdLst>
        </p14:section>
        <p14:section name="评价/loss" id="{EE249BAA-7EC8-46B4-A7CA-49ADB2590A52}">
          <p14:sldIdLst>
            <p14:sldId id="310"/>
            <p14:sldId id="309"/>
            <p14:sldId id="308"/>
            <p14:sldId id="311"/>
            <p14:sldId id="312"/>
            <p14:sldId id="341"/>
            <p14:sldId id="342"/>
            <p14:sldId id="343"/>
            <p14:sldId id="344"/>
            <p14:sldId id="345"/>
            <p14:sldId id="313"/>
            <p14:sldId id="314"/>
            <p14:sldId id="315"/>
            <p14:sldId id="280"/>
          </p14:sldIdLst>
        </p14:section>
        <p14:section name="8节的" id="{F69FC339-22C8-4DA4-9FF4-C9F3AE90C750}">
          <p14:sldIdLst>
            <p14:sldId id="323"/>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94618" autoAdjust="0"/>
  </p:normalViewPr>
  <p:slideViewPr>
    <p:cSldViewPr snapToGrid="0">
      <p:cViewPr varScale="1">
        <p:scale>
          <a:sx n="81" d="100"/>
          <a:sy n="81" d="100"/>
        </p:scale>
        <p:origin x="92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AFEA0-719F-4AF7-844B-23705378B5E4}"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2A77F-E1D0-4A5B-A72C-2B88F467D337}" type="slidenum">
              <a:rPr lang="zh-CN" altLang="en-US" smtClean="0"/>
              <a:t>‹#›</a:t>
            </a:fld>
            <a:endParaRPr lang="zh-CN" altLang="en-US"/>
          </a:p>
        </p:txBody>
      </p:sp>
    </p:spTree>
    <p:extLst>
      <p:ext uri="{BB962C8B-B14F-4D97-AF65-F5344CB8AC3E}">
        <p14:creationId xmlns:p14="http://schemas.microsoft.com/office/powerpoint/2010/main" val="2408299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txStyles>
    <p:titleStyle>
      <a:lvl1pPr lvl="0" algn="l" defTabSz="913765">
        <a:lnSpc>
          <a:spcPct val="90000"/>
        </a:lnSpc>
        <a:spcBef>
          <a:spcPct val="0"/>
        </a:spcBef>
        <a:buNone/>
        <a:defRPr sz="2800" b="1" kern="1200">
          <a:solidFill>
            <a:schemeClr val="tx1"/>
          </a:solidFill>
          <a:latin typeface="Arial"/>
          <a:ea typeface="微软雅黑"/>
        </a:defRPr>
      </a:lvl1pPr>
    </p:titleStyle>
    <p:bodyStyle>
      <a:lvl1pPr marL="228600" lvl="0" indent="-228600" algn="l" defTabSz="913765">
        <a:lnSpc>
          <a:spcPct val="90000"/>
        </a:lnSpc>
        <a:spcBef>
          <a:spcPts val="1000"/>
        </a:spcBef>
        <a:buFont typeface="Arial" charset="0"/>
        <a:buChar char="•"/>
        <a:defRPr sz="2000" kern="1200">
          <a:solidFill>
            <a:schemeClr val="tx1"/>
          </a:solidFill>
          <a:latin typeface="Arial"/>
          <a:ea typeface="微软雅黑"/>
        </a:defRPr>
      </a:lvl1pPr>
      <a:lvl2pPr marL="685800" lvl="1" indent="-228600" algn="l" defTabSz="913765">
        <a:lnSpc>
          <a:spcPct val="90000"/>
        </a:lnSpc>
        <a:spcBef>
          <a:spcPts val="500"/>
        </a:spcBef>
        <a:buFont typeface="Arial" charset="0"/>
        <a:buChar char="•"/>
        <a:defRPr sz="1800" kern="1200">
          <a:solidFill>
            <a:schemeClr val="tx1"/>
          </a:solidFill>
          <a:latin typeface="Arial"/>
          <a:ea typeface="微软雅黑"/>
        </a:defRPr>
      </a:lvl2pPr>
      <a:lvl3pPr marL="1143000" lvl="2" indent="-228600" algn="l" defTabSz="913765">
        <a:lnSpc>
          <a:spcPct val="90000"/>
        </a:lnSpc>
        <a:spcBef>
          <a:spcPts val="500"/>
        </a:spcBef>
        <a:buFont typeface="Arial" charset="0"/>
        <a:buChar char="•"/>
        <a:defRPr sz="1600" kern="1200">
          <a:solidFill>
            <a:schemeClr val="tx1"/>
          </a:solidFill>
          <a:latin typeface="Arial"/>
          <a:ea typeface="微软雅黑"/>
        </a:defRPr>
      </a:lvl3pPr>
      <a:lvl4pPr marL="1600200" lvl="3" indent="-228600" algn="l" defTabSz="913765">
        <a:lnSpc>
          <a:spcPct val="90000"/>
        </a:lnSpc>
        <a:spcBef>
          <a:spcPts val="500"/>
        </a:spcBef>
        <a:buFont typeface="Arial" charset="0"/>
        <a:buChar char="•"/>
        <a:defRPr sz="1400" kern="1200">
          <a:solidFill>
            <a:schemeClr val="tx1"/>
          </a:solidFill>
          <a:latin typeface="Arial"/>
          <a:ea typeface="微软雅黑"/>
        </a:defRPr>
      </a:lvl4pPr>
      <a:lvl5pPr marL="2057400" lvl="4" indent="-228600" algn="l" defTabSz="913765">
        <a:lnSpc>
          <a:spcPct val="90000"/>
        </a:lnSpc>
        <a:spcBef>
          <a:spcPts val="500"/>
        </a:spcBef>
        <a:buFont typeface="Arial" charset="0"/>
        <a:buChar char="•"/>
        <a:defRPr sz="1400" kern="1200">
          <a:solidFill>
            <a:schemeClr val="tx1"/>
          </a:solidFill>
          <a:latin typeface="Arial"/>
          <a:ea typeface="微软雅黑"/>
        </a:defRPr>
      </a:lvl5pPr>
      <a:lvl6pPr marL="2514600" lvl="5" indent="-228600" algn="l" defTabSz="913765">
        <a:lnSpc>
          <a:spcPct val="90000"/>
        </a:lnSpc>
        <a:spcBef>
          <a:spcPts val="500"/>
        </a:spcBef>
        <a:buFont typeface="Arial" charset="0"/>
        <a:buChar char="•"/>
        <a:defRPr sz="1800" kern="1200">
          <a:solidFill>
            <a:schemeClr val="tx1"/>
          </a:solidFill>
          <a:latin typeface="Arial"/>
          <a:ea typeface="微软雅黑"/>
        </a:defRPr>
      </a:lvl6pPr>
      <a:lvl7pPr marL="2971800" lvl="6" indent="-228600" algn="l" defTabSz="913765">
        <a:lnSpc>
          <a:spcPct val="90000"/>
        </a:lnSpc>
        <a:spcBef>
          <a:spcPts val="500"/>
        </a:spcBef>
        <a:buFont typeface="Arial" charset="0"/>
        <a:buChar char="•"/>
        <a:defRPr sz="1800" kern="1200">
          <a:solidFill>
            <a:schemeClr val="tx1"/>
          </a:solidFill>
          <a:latin typeface="Arial"/>
          <a:ea typeface="微软雅黑"/>
        </a:defRPr>
      </a:lvl7pPr>
      <a:lvl8pPr marL="3429000" lvl="7" indent="-228600" algn="l" defTabSz="913765">
        <a:lnSpc>
          <a:spcPct val="90000"/>
        </a:lnSpc>
        <a:spcBef>
          <a:spcPts val="500"/>
        </a:spcBef>
        <a:buFont typeface="Arial" charset="0"/>
        <a:buChar char="•"/>
        <a:defRPr sz="1800" kern="1200">
          <a:solidFill>
            <a:schemeClr val="tx1"/>
          </a:solidFill>
          <a:latin typeface="Arial"/>
          <a:ea typeface="微软雅黑"/>
        </a:defRPr>
      </a:lvl8pPr>
      <a:lvl9pPr marL="3886200" lvl="8" indent="-228600" algn="l" defTabSz="913765">
        <a:lnSpc>
          <a:spcPct val="90000"/>
        </a:lnSpc>
        <a:spcBef>
          <a:spcPts val="500"/>
        </a:spcBef>
        <a:buFont typeface="Arial" charset="0"/>
        <a:buChar char="•"/>
        <a:defRPr sz="1800" kern="1200">
          <a:solidFill>
            <a:schemeClr val="tx1"/>
          </a:solidFill>
          <a:latin typeface="Arial"/>
          <a:ea typeface="微软雅黑"/>
        </a:defRPr>
      </a:lvl9pPr>
    </p:bodyStyle>
    <p:otherStyle>
      <a:lvl1pPr marL="0" lvl="0" algn="l" defTabSz="913765">
        <a:defRPr sz="1800" kern="1200">
          <a:solidFill>
            <a:schemeClr val="tx1"/>
          </a:solidFill>
          <a:latin typeface="Arial"/>
          <a:ea typeface="微软雅黑"/>
        </a:defRPr>
      </a:lvl1pPr>
      <a:lvl2pPr marL="457200" lvl="1" algn="l" defTabSz="913765">
        <a:defRPr sz="1800" kern="1200">
          <a:solidFill>
            <a:schemeClr val="tx1"/>
          </a:solidFill>
          <a:latin typeface="Arial"/>
          <a:ea typeface="微软雅黑"/>
        </a:defRPr>
      </a:lvl2pPr>
      <a:lvl3pPr marL="914400" lvl="2" algn="l" defTabSz="913765">
        <a:defRPr sz="1800" kern="1200">
          <a:solidFill>
            <a:schemeClr val="tx1"/>
          </a:solidFill>
          <a:latin typeface="Arial"/>
          <a:ea typeface="微软雅黑"/>
        </a:defRPr>
      </a:lvl3pPr>
      <a:lvl4pPr marL="1371600" lvl="3" algn="l" defTabSz="913765">
        <a:defRPr sz="1800" kern="1200">
          <a:solidFill>
            <a:schemeClr val="tx1"/>
          </a:solidFill>
          <a:latin typeface="Arial"/>
          <a:ea typeface="微软雅黑"/>
        </a:defRPr>
      </a:lvl4pPr>
      <a:lvl5pPr marL="1828800" lvl="4" algn="l" defTabSz="913765">
        <a:defRPr sz="1800" kern="1200">
          <a:solidFill>
            <a:schemeClr val="tx1"/>
          </a:solidFill>
          <a:latin typeface="Arial"/>
          <a:ea typeface="微软雅黑"/>
        </a:defRPr>
      </a:lvl5pPr>
      <a:lvl6pPr marL="2286000" lvl="5" algn="l" defTabSz="913765">
        <a:defRPr sz="1800" kern="1200">
          <a:solidFill>
            <a:schemeClr val="tx1"/>
          </a:solidFill>
          <a:latin typeface="Arial"/>
          <a:ea typeface="微软雅黑"/>
        </a:defRPr>
      </a:lvl6pPr>
      <a:lvl7pPr marL="2743200" lvl="6" algn="l" defTabSz="913765">
        <a:defRPr sz="1800" kern="1200">
          <a:solidFill>
            <a:schemeClr val="tx1"/>
          </a:solidFill>
          <a:latin typeface="Arial"/>
          <a:ea typeface="微软雅黑"/>
        </a:defRPr>
      </a:lvl7pPr>
      <a:lvl8pPr marL="3200400" lvl="7" algn="l" defTabSz="913765">
        <a:defRPr sz="1800" kern="1200">
          <a:solidFill>
            <a:schemeClr val="tx1"/>
          </a:solidFill>
          <a:latin typeface="Arial"/>
          <a:ea typeface="微软雅黑"/>
        </a:defRPr>
      </a:lvl8pPr>
      <a:lvl9pPr marL="3657600" lvl="8" algn="l" defTabSz="913765">
        <a:defRPr sz="1800" kern="1200">
          <a:solidFill>
            <a:schemeClr val="tx1"/>
          </a:solidFill>
          <a:latin typeface="Arial"/>
          <a:ea typeface="微软雅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803.06184"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2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Box 1"/>
          <p:cNvSpPr txBox="1"/>
          <p:nvPr/>
        </p:nvSpPr>
        <p:spPr>
          <a:xfrm>
            <a:off x="3197825" y="2379197"/>
            <a:ext cx="4623402" cy="830968"/>
          </a:xfrm>
          <a:prstGeom prst="rect">
            <a:avLst/>
          </a:prstGeom>
          <a:noFill/>
        </p:spPr>
        <p:txBody>
          <a:bodyPr wrap="square" lIns="91413" tIns="45706" rIns="91413" bIns="45706">
            <a:spAutoFit/>
          </a:bodyPr>
          <a:lstStyle>
            <a:lvl1pPr marL="0" lvl="0" algn="l" defTabSz="685800">
              <a:defRPr sz="1350" kern="1200">
                <a:solidFill>
                  <a:schemeClr val="tx1"/>
                </a:solidFill>
                <a:latin typeface="Arial"/>
                <a:ea typeface="微软雅黑"/>
              </a:defRPr>
            </a:lvl1pPr>
            <a:lvl2pPr marL="342900" lvl="1" algn="l" defTabSz="685800">
              <a:defRPr sz="1350" kern="1200">
                <a:solidFill>
                  <a:schemeClr val="tx1"/>
                </a:solidFill>
                <a:latin typeface="Arial"/>
                <a:ea typeface="微软雅黑"/>
              </a:defRPr>
            </a:lvl2pPr>
            <a:lvl3pPr marL="685800" lvl="2" algn="l" defTabSz="685800">
              <a:defRPr sz="1350" kern="1200">
                <a:solidFill>
                  <a:schemeClr val="tx1"/>
                </a:solidFill>
                <a:latin typeface="Arial"/>
                <a:ea typeface="微软雅黑"/>
              </a:defRPr>
            </a:lvl3pPr>
            <a:lvl4pPr marL="1028700" lvl="3" algn="l" defTabSz="685800">
              <a:defRPr sz="1350" kern="1200">
                <a:solidFill>
                  <a:schemeClr val="tx1"/>
                </a:solidFill>
                <a:latin typeface="Arial"/>
                <a:ea typeface="微软雅黑"/>
              </a:defRPr>
            </a:lvl4pPr>
            <a:lvl5pPr marL="1371600" lvl="4" algn="l" defTabSz="685800">
              <a:defRPr sz="1350" kern="1200">
                <a:solidFill>
                  <a:schemeClr val="tx1"/>
                </a:solidFill>
                <a:latin typeface="Arial"/>
                <a:ea typeface="微软雅黑"/>
              </a:defRPr>
            </a:lvl5pPr>
            <a:lvl6pPr marL="1714500" lvl="5" algn="l" defTabSz="685800">
              <a:defRPr sz="1350" kern="1200">
                <a:solidFill>
                  <a:schemeClr val="tx1"/>
                </a:solidFill>
                <a:latin typeface="Arial"/>
                <a:ea typeface="微软雅黑"/>
              </a:defRPr>
            </a:lvl6pPr>
            <a:lvl7pPr marL="2057400" lvl="6" algn="l" defTabSz="685800">
              <a:defRPr sz="1350" kern="1200">
                <a:solidFill>
                  <a:schemeClr val="tx1"/>
                </a:solidFill>
                <a:latin typeface="Arial"/>
                <a:ea typeface="微软雅黑"/>
              </a:defRPr>
            </a:lvl7pPr>
            <a:lvl8pPr marL="2400300" lvl="7" algn="l" defTabSz="685800">
              <a:defRPr sz="1350" kern="1200">
                <a:solidFill>
                  <a:schemeClr val="tx1"/>
                </a:solidFill>
                <a:latin typeface="Arial"/>
                <a:ea typeface="微软雅黑"/>
              </a:defRPr>
            </a:lvl8pPr>
            <a:lvl9pPr marL="2743200" lvl="8" algn="l" defTabSz="685800">
              <a:defRPr sz="1350" kern="1200">
                <a:solidFill>
                  <a:schemeClr val="tx1"/>
                </a:solidFill>
                <a:latin typeface="Arial"/>
                <a:ea typeface="微软雅黑"/>
              </a:defRPr>
            </a:lvl9pPr>
          </a:lstStyle>
          <a:p>
            <a:pPr algn="ctr"/>
            <a:r>
              <a:rPr lang="zh-CN" altLang="en-US" sz="4800" b="1" dirty="0">
                <a:solidFill>
                  <a:srgbClr val="1C50A2"/>
                </a:solidFill>
              </a:rPr>
              <a:t>语 义 分 割</a:t>
            </a:r>
            <a:endParaRPr lang="zh-CN" sz="4800" b="1" dirty="0">
              <a:solidFill>
                <a:srgbClr val="1C50A2"/>
              </a:solidFill>
              <a:latin typeface="Arial"/>
              <a:ea typeface="微软雅黑"/>
            </a:endParaRPr>
          </a:p>
        </p:txBody>
      </p:sp>
      <p:grpSp>
        <p:nvGrpSpPr>
          <p:cNvPr id="123" name="组合 122"/>
          <p:cNvGrpSpPr/>
          <p:nvPr/>
        </p:nvGrpSpPr>
        <p:grpSpPr>
          <a:xfrm>
            <a:off x="4265585" y="4478803"/>
            <a:ext cx="2587975" cy="400110"/>
            <a:chOff x="4654427" y="4713844"/>
            <a:chExt cx="1932992" cy="298891"/>
          </a:xfrm>
        </p:grpSpPr>
        <p:grpSp>
          <p:nvGrpSpPr>
            <p:cNvPr id="129" name="组合 128"/>
            <p:cNvGrpSpPr/>
            <p:nvPr/>
          </p:nvGrpSpPr>
          <p:grpSpPr>
            <a:xfrm>
              <a:off x="4654427" y="4718860"/>
              <a:ext cx="276971" cy="276971"/>
              <a:chOff x="3725237" y="4930504"/>
              <a:chExt cx="531780" cy="531780"/>
            </a:xfrm>
          </p:grpSpPr>
          <p:sp>
            <p:nvSpPr>
              <p:cNvPr id="131" name="圆角矩形 2"/>
              <p:cNvSpPr/>
              <p:nvPr/>
            </p:nvSpPr>
            <p:spPr>
              <a:xfrm>
                <a:off x="3725237" y="4930504"/>
                <a:ext cx="531780" cy="531780"/>
              </a:xfrm>
              <a:prstGeom prst="ellipse">
                <a:avLst/>
              </a:prstGeom>
              <a:solidFill>
                <a:schemeClr val="bg1"/>
              </a:solidFill>
              <a:ln>
                <a:noFill/>
              </a:ln>
            </p:spPr>
            <p:txBody>
              <a:bodyPr anchor="ct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ctr" defTabSz="914400">
                  <a:lnSpc>
                    <a:spcPct val="100000"/>
                  </a:lnSpc>
                  <a:spcBef>
                    <a:spcPts val="0"/>
                  </a:spcBef>
                  <a:spcAft>
                    <a:spcPts val="0"/>
                  </a:spcAft>
                  <a:buNone/>
                </a:pPr>
                <a:endParaRPr lang="zh-CN" sz="1400" b="1" i="0" u="none" strike="noStrike" kern="1200" spc="0" baseline="0">
                  <a:solidFill>
                    <a:srgbClr val="1C50A2"/>
                  </a:solidFill>
                  <a:latin typeface="Arial"/>
                  <a:ea typeface="微软雅黑"/>
                </a:endParaRPr>
              </a:p>
            </p:txBody>
          </p:sp>
          <p:sp>
            <p:nvSpPr>
              <p:cNvPr id="132" name="student-graduation-cap-shape_52041"/>
              <p:cNvSpPr/>
              <p:nvPr/>
            </p:nvSpPr>
            <p:spPr>
              <a:xfrm>
                <a:off x="3875605" y="5054575"/>
                <a:ext cx="219840" cy="264806"/>
              </a:xfrm>
              <a:custGeom>
                <a:avLst/>
                <a:gdLst/>
                <a:ahLst/>
                <a:cxnLst/>
                <a:rect l="l" t="t" r="r" b="b"/>
                <a:pathLst>
                  <a:path w="219840" h="264806">
                    <a:moveTo>
                      <a:pt x="44590" y="151139"/>
                    </a:moveTo>
                    <a:cubicBezTo>
                      <a:pt x="44590" y="151139"/>
                      <a:pt x="44590" y="151139"/>
                      <a:pt x="176287" y="151139"/>
                    </a:cubicBezTo>
                    <a:cubicBezTo>
                      <a:pt x="200138" y="151139"/>
                      <a:pt x="219840" y="170953"/>
                      <a:pt x="219840" y="194938"/>
                    </a:cubicBezTo>
                    <a:cubicBezTo>
                      <a:pt x="219840" y="194938"/>
                      <a:pt x="219840" y="194938"/>
                      <a:pt x="219840" y="264806"/>
                    </a:cubicBezTo>
                    <a:cubicBezTo>
                      <a:pt x="219840" y="264806"/>
                      <a:pt x="219840" y="264806"/>
                      <a:pt x="138956" y="264806"/>
                    </a:cubicBezTo>
                    <a:cubicBezTo>
                      <a:pt x="138956" y="264806"/>
                      <a:pt x="138956" y="264806"/>
                      <a:pt x="124438" y="192852"/>
                    </a:cubicBezTo>
                    <a:cubicBezTo>
                      <a:pt x="124438" y="190766"/>
                      <a:pt x="121327" y="188681"/>
                      <a:pt x="119253" y="188681"/>
                    </a:cubicBezTo>
                    <a:cubicBezTo>
                      <a:pt x="119253" y="188681"/>
                      <a:pt x="119253" y="188681"/>
                      <a:pt x="131697" y="167824"/>
                    </a:cubicBezTo>
                    <a:cubicBezTo>
                      <a:pt x="131697" y="166781"/>
                      <a:pt x="131697" y="165738"/>
                      <a:pt x="131697" y="164696"/>
                    </a:cubicBezTo>
                    <a:cubicBezTo>
                      <a:pt x="130660" y="163653"/>
                      <a:pt x="129623" y="163653"/>
                      <a:pt x="128586" y="163653"/>
                    </a:cubicBezTo>
                    <a:cubicBezTo>
                      <a:pt x="128586" y="163653"/>
                      <a:pt x="128586" y="163653"/>
                      <a:pt x="95402" y="163653"/>
                    </a:cubicBezTo>
                    <a:cubicBezTo>
                      <a:pt x="94365" y="163653"/>
                      <a:pt x="93328" y="163653"/>
                      <a:pt x="93328" y="164696"/>
                    </a:cubicBezTo>
                    <a:cubicBezTo>
                      <a:pt x="92292" y="165738"/>
                      <a:pt x="92292" y="166781"/>
                      <a:pt x="93328" y="167824"/>
                    </a:cubicBezTo>
                    <a:cubicBezTo>
                      <a:pt x="93328" y="167824"/>
                      <a:pt x="93328" y="167824"/>
                      <a:pt x="105773" y="188681"/>
                    </a:cubicBezTo>
                    <a:cubicBezTo>
                      <a:pt x="102662" y="188681"/>
                      <a:pt x="100587" y="190766"/>
                      <a:pt x="99550" y="192852"/>
                    </a:cubicBezTo>
                    <a:cubicBezTo>
                      <a:pt x="99550" y="192852"/>
                      <a:pt x="99550" y="192852"/>
                      <a:pt x="87107" y="264806"/>
                    </a:cubicBezTo>
                    <a:cubicBezTo>
                      <a:pt x="87107" y="264806"/>
                      <a:pt x="87107" y="264806"/>
                      <a:pt x="0" y="264806"/>
                    </a:cubicBezTo>
                    <a:cubicBezTo>
                      <a:pt x="0" y="264806"/>
                      <a:pt x="0" y="264806"/>
                      <a:pt x="0" y="194938"/>
                    </a:cubicBezTo>
                    <a:cubicBezTo>
                      <a:pt x="0" y="170953"/>
                      <a:pt x="19702" y="151139"/>
                      <a:pt x="44590" y="151139"/>
                    </a:cubicBezTo>
                    <a:close/>
                    <a:moveTo>
                      <a:pt x="109296" y="0"/>
                    </a:moveTo>
                    <a:cubicBezTo>
                      <a:pt x="144134" y="0"/>
                      <a:pt x="172375" y="28242"/>
                      <a:pt x="172375" y="63079"/>
                    </a:cubicBezTo>
                    <a:cubicBezTo>
                      <a:pt x="172375" y="97916"/>
                      <a:pt x="144134" y="126158"/>
                      <a:pt x="109296" y="126158"/>
                    </a:cubicBezTo>
                    <a:cubicBezTo>
                      <a:pt x="74458" y="126158"/>
                      <a:pt x="46217" y="97916"/>
                      <a:pt x="46217" y="63079"/>
                    </a:cubicBezTo>
                    <a:cubicBezTo>
                      <a:pt x="46217" y="28242"/>
                      <a:pt x="74458" y="0"/>
                      <a:pt x="109296" y="0"/>
                    </a:cubicBezTo>
                    <a:close/>
                  </a:path>
                </a:pathLst>
              </a:custGeom>
              <a:solidFill>
                <a:srgbClr val="1C50A2"/>
              </a:solidFill>
              <a:ln>
                <a:noFill/>
              </a:ln>
            </p:spPr>
            <p:txBody>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None/>
                </a:pPr>
                <a:endParaRPr lang="zh-CN" sz="1400" b="1" i="0" u="none" strike="noStrike" kern="1200" spc="0" baseline="0">
                  <a:solidFill>
                    <a:srgbClr val="1C50A2"/>
                  </a:solidFill>
                  <a:latin typeface="Arial"/>
                  <a:ea typeface="微软雅黑"/>
                </a:endParaRPr>
              </a:p>
            </p:txBody>
          </p:sp>
        </p:grpSp>
        <p:sp>
          <p:nvSpPr>
            <p:cNvPr id="130" name="文本框 22"/>
            <p:cNvSpPr txBox="1"/>
            <p:nvPr/>
          </p:nvSpPr>
          <p:spPr>
            <a:xfrm>
              <a:off x="4925562" y="4713844"/>
              <a:ext cx="1661857" cy="298891"/>
            </a:xfrm>
            <a:prstGeom prst="rect">
              <a:avLst/>
            </a:prstGeom>
            <a:noFill/>
          </p:spPr>
          <p:txBody>
            <a:bodyPr wrap="square">
              <a:spAutoFit/>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None/>
              </a:pPr>
              <a:r>
                <a:rPr lang="zh-CN" sz="2000" b="1" i="0" u="none" strike="noStrike" kern="1200" spc="0" baseline="0" dirty="0">
                  <a:solidFill>
                    <a:srgbClr val="1C50A2"/>
                  </a:solidFill>
                  <a:latin typeface="Arial"/>
                  <a:ea typeface="微软雅黑"/>
                </a:rPr>
                <a:t>汇报人：</a:t>
              </a:r>
              <a:r>
                <a:rPr lang="zh-CN" altLang="en-US" sz="2000" b="1" i="0" u="none" strike="noStrike" kern="1200" spc="0" baseline="0" dirty="0">
                  <a:solidFill>
                    <a:srgbClr val="1C50A2"/>
                  </a:solidFill>
                  <a:latin typeface="Arial"/>
                  <a:ea typeface="微软雅黑"/>
                </a:rPr>
                <a:t>李显涛</a:t>
              </a:r>
              <a:endParaRPr lang="zh-CN" sz="2000" b="1" i="0" u="none" strike="noStrike" kern="1200" spc="0" baseline="0" dirty="0">
                <a:solidFill>
                  <a:srgbClr val="1C50A2"/>
                </a:solidFill>
                <a:latin typeface="Arial"/>
                <a:ea typeface="微软雅黑"/>
              </a:endParaRPr>
            </a:p>
          </p:txBody>
        </p:sp>
      </p:grpSp>
      <p:grpSp>
        <p:nvGrpSpPr>
          <p:cNvPr id="124" name="组合 123"/>
          <p:cNvGrpSpPr/>
          <p:nvPr/>
        </p:nvGrpSpPr>
        <p:grpSpPr>
          <a:xfrm>
            <a:off x="4265585" y="4988891"/>
            <a:ext cx="2699384" cy="480936"/>
            <a:chOff x="6395842" y="4718860"/>
            <a:chExt cx="2016134" cy="359085"/>
          </a:xfrm>
        </p:grpSpPr>
        <p:grpSp>
          <p:nvGrpSpPr>
            <p:cNvPr id="125" name="组合 124"/>
            <p:cNvGrpSpPr/>
            <p:nvPr/>
          </p:nvGrpSpPr>
          <p:grpSpPr>
            <a:xfrm>
              <a:off x="6395842" y="4718860"/>
              <a:ext cx="276971" cy="276971"/>
              <a:chOff x="6392770" y="4930504"/>
              <a:chExt cx="531780" cy="531780"/>
            </a:xfrm>
          </p:grpSpPr>
          <p:sp>
            <p:nvSpPr>
              <p:cNvPr id="127" name="圆角矩形 2"/>
              <p:cNvSpPr/>
              <p:nvPr/>
            </p:nvSpPr>
            <p:spPr>
              <a:xfrm>
                <a:off x="6392770" y="4930504"/>
                <a:ext cx="531780" cy="531780"/>
              </a:xfrm>
              <a:prstGeom prst="ellipse">
                <a:avLst/>
              </a:prstGeom>
              <a:solidFill>
                <a:schemeClr val="bg1"/>
              </a:solidFill>
              <a:ln>
                <a:noFill/>
              </a:ln>
            </p:spPr>
            <p:txBody>
              <a:bodyPr anchor="ct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ctr" defTabSz="914400">
                  <a:lnSpc>
                    <a:spcPct val="100000"/>
                  </a:lnSpc>
                  <a:spcBef>
                    <a:spcPts val="0"/>
                  </a:spcBef>
                  <a:spcAft>
                    <a:spcPts val="0"/>
                  </a:spcAft>
                  <a:buNone/>
                </a:pPr>
                <a:endParaRPr lang="zh-CN" sz="1400" b="1" i="0" u="none" strike="noStrike" kern="1200" spc="0" baseline="0">
                  <a:solidFill>
                    <a:srgbClr val="1C50A2"/>
                  </a:solidFill>
                  <a:latin typeface="Arial"/>
                  <a:ea typeface="微软雅黑"/>
                </a:endParaRPr>
              </a:p>
            </p:txBody>
          </p:sp>
          <p:sp>
            <p:nvSpPr>
              <p:cNvPr id="128" name="student-graduation-cap-shape_52041"/>
              <p:cNvSpPr/>
              <p:nvPr/>
            </p:nvSpPr>
            <p:spPr>
              <a:xfrm>
                <a:off x="6543133" y="5196394"/>
                <a:ext cx="256066" cy="264808"/>
              </a:xfrm>
              <a:custGeom>
                <a:avLst/>
                <a:gdLst/>
                <a:ahLst/>
                <a:cxnLst/>
                <a:rect l="l" t="t" r="r" b="b"/>
                <a:pathLst>
                  <a:path w="256066" h="264808">
                    <a:moveTo>
                      <a:pt x="183618" y="196108"/>
                    </a:moveTo>
                    <a:lnTo>
                      <a:pt x="219842" y="196108"/>
                    </a:lnTo>
                    <a:lnTo>
                      <a:pt x="219842" y="228585"/>
                    </a:lnTo>
                    <a:lnTo>
                      <a:pt x="183618" y="228585"/>
                    </a:lnTo>
                    <a:close/>
                    <a:moveTo>
                      <a:pt x="134903" y="196108"/>
                    </a:moveTo>
                    <a:lnTo>
                      <a:pt x="171127" y="196108"/>
                    </a:lnTo>
                    <a:lnTo>
                      <a:pt x="171127" y="228585"/>
                    </a:lnTo>
                    <a:lnTo>
                      <a:pt x="134903" y="228585"/>
                    </a:lnTo>
                    <a:close/>
                    <a:moveTo>
                      <a:pt x="84939" y="196108"/>
                    </a:moveTo>
                    <a:lnTo>
                      <a:pt x="122412" y="196108"/>
                    </a:lnTo>
                    <a:lnTo>
                      <a:pt x="122412" y="228585"/>
                    </a:lnTo>
                    <a:lnTo>
                      <a:pt x="84939" y="228585"/>
                    </a:lnTo>
                    <a:close/>
                    <a:moveTo>
                      <a:pt x="36224" y="196108"/>
                    </a:moveTo>
                    <a:lnTo>
                      <a:pt x="73697" y="196108"/>
                    </a:lnTo>
                    <a:lnTo>
                      <a:pt x="73697" y="228585"/>
                    </a:lnTo>
                    <a:lnTo>
                      <a:pt x="36224" y="228585"/>
                    </a:lnTo>
                    <a:close/>
                    <a:moveTo>
                      <a:pt x="183618" y="153639"/>
                    </a:moveTo>
                    <a:lnTo>
                      <a:pt x="219842" y="153639"/>
                    </a:lnTo>
                    <a:lnTo>
                      <a:pt x="219842" y="184867"/>
                    </a:lnTo>
                    <a:lnTo>
                      <a:pt x="183618" y="184867"/>
                    </a:lnTo>
                    <a:close/>
                    <a:moveTo>
                      <a:pt x="134903" y="153639"/>
                    </a:moveTo>
                    <a:lnTo>
                      <a:pt x="171127" y="153639"/>
                    </a:lnTo>
                    <a:lnTo>
                      <a:pt x="171127" y="184867"/>
                    </a:lnTo>
                    <a:lnTo>
                      <a:pt x="134903" y="184867"/>
                    </a:lnTo>
                    <a:close/>
                    <a:moveTo>
                      <a:pt x="84939" y="153639"/>
                    </a:moveTo>
                    <a:lnTo>
                      <a:pt x="122412" y="153639"/>
                    </a:lnTo>
                    <a:lnTo>
                      <a:pt x="122412" y="184867"/>
                    </a:lnTo>
                    <a:lnTo>
                      <a:pt x="84939" y="184867"/>
                    </a:lnTo>
                    <a:close/>
                    <a:moveTo>
                      <a:pt x="36224" y="153639"/>
                    </a:moveTo>
                    <a:lnTo>
                      <a:pt x="73697" y="153639"/>
                    </a:lnTo>
                    <a:lnTo>
                      <a:pt x="73697" y="184867"/>
                    </a:lnTo>
                    <a:lnTo>
                      <a:pt x="36224" y="184867"/>
                    </a:lnTo>
                    <a:close/>
                    <a:moveTo>
                      <a:pt x="183618" y="109920"/>
                    </a:moveTo>
                    <a:lnTo>
                      <a:pt x="219842" y="109920"/>
                    </a:lnTo>
                    <a:lnTo>
                      <a:pt x="219842" y="142397"/>
                    </a:lnTo>
                    <a:lnTo>
                      <a:pt x="183618" y="142397"/>
                    </a:lnTo>
                    <a:close/>
                    <a:moveTo>
                      <a:pt x="134903" y="109920"/>
                    </a:moveTo>
                    <a:lnTo>
                      <a:pt x="171127" y="109920"/>
                    </a:lnTo>
                    <a:lnTo>
                      <a:pt x="171127" y="142397"/>
                    </a:lnTo>
                    <a:lnTo>
                      <a:pt x="134903" y="142397"/>
                    </a:lnTo>
                    <a:close/>
                    <a:moveTo>
                      <a:pt x="84939" y="109920"/>
                    </a:moveTo>
                    <a:lnTo>
                      <a:pt x="122412" y="109920"/>
                    </a:lnTo>
                    <a:lnTo>
                      <a:pt x="122412" y="142397"/>
                    </a:lnTo>
                    <a:lnTo>
                      <a:pt x="84939" y="142397"/>
                    </a:lnTo>
                    <a:close/>
                    <a:moveTo>
                      <a:pt x="38686" y="29978"/>
                    </a:moveTo>
                    <a:cubicBezTo>
                      <a:pt x="28297" y="29978"/>
                      <a:pt x="19986" y="38250"/>
                      <a:pt x="19986" y="48589"/>
                    </a:cubicBezTo>
                    <a:cubicBezTo>
                      <a:pt x="19986" y="48589"/>
                      <a:pt x="19986" y="48589"/>
                      <a:pt x="19986" y="227461"/>
                    </a:cubicBezTo>
                    <a:cubicBezTo>
                      <a:pt x="19986" y="237801"/>
                      <a:pt x="28297" y="246072"/>
                      <a:pt x="38686" y="246072"/>
                    </a:cubicBezTo>
                    <a:cubicBezTo>
                      <a:pt x="38686" y="246072"/>
                      <a:pt x="38686" y="246072"/>
                      <a:pt x="217380" y="246072"/>
                    </a:cubicBezTo>
                    <a:cubicBezTo>
                      <a:pt x="227769" y="246072"/>
                      <a:pt x="236080" y="237801"/>
                      <a:pt x="236080" y="227461"/>
                    </a:cubicBezTo>
                    <a:cubicBezTo>
                      <a:pt x="236080" y="227461"/>
                      <a:pt x="236080" y="227461"/>
                      <a:pt x="236080" y="48589"/>
                    </a:cubicBezTo>
                    <a:cubicBezTo>
                      <a:pt x="236080" y="38250"/>
                      <a:pt x="227769" y="29978"/>
                      <a:pt x="217380" y="29978"/>
                    </a:cubicBezTo>
                    <a:cubicBezTo>
                      <a:pt x="217380" y="29978"/>
                      <a:pt x="217380" y="29978"/>
                      <a:pt x="212185" y="29978"/>
                    </a:cubicBezTo>
                    <a:cubicBezTo>
                      <a:pt x="212185" y="29978"/>
                      <a:pt x="212185" y="29978"/>
                      <a:pt x="212185" y="49623"/>
                    </a:cubicBezTo>
                    <a:cubicBezTo>
                      <a:pt x="215302" y="51691"/>
                      <a:pt x="217380" y="55826"/>
                      <a:pt x="217380" y="58929"/>
                    </a:cubicBezTo>
                    <a:cubicBezTo>
                      <a:pt x="217380" y="66166"/>
                      <a:pt x="211146" y="71336"/>
                      <a:pt x="204913" y="71336"/>
                    </a:cubicBezTo>
                    <a:cubicBezTo>
                      <a:pt x="197640" y="71336"/>
                      <a:pt x="192446" y="66166"/>
                      <a:pt x="192446" y="58929"/>
                    </a:cubicBezTo>
                    <a:cubicBezTo>
                      <a:pt x="192446" y="55826"/>
                      <a:pt x="193485" y="51691"/>
                      <a:pt x="196602" y="49623"/>
                    </a:cubicBezTo>
                    <a:cubicBezTo>
                      <a:pt x="196602" y="49623"/>
                      <a:pt x="196602" y="49623"/>
                      <a:pt x="196602" y="29978"/>
                    </a:cubicBezTo>
                    <a:cubicBezTo>
                      <a:pt x="196602" y="29978"/>
                      <a:pt x="196602" y="29978"/>
                      <a:pt x="182057" y="29978"/>
                    </a:cubicBezTo>
                    <a:cubicBezTo>
                      <a:pt x="182057" y="29978"/>
                      <a:pt x="182057" y="29978"/>
                      <a:pt x="182057" y="49623"/>
                    </a:cubicBezTo>
                    <a:cubicBezTo>
                      <a:pt x="184134" y="51691"/>
                      <a:pt x="186212" y="55826"/>
                      <a:pt x="186212" y="58929"/>
                    </a:cubicBezTo>
                    <a:cubicBezTo>
                      <a:pt x="186212" y="66166"/>
                      <a:pt x="181018" y="71336"/>
                      <a:pt x="173746" y="71336"/>
                    </a:cubicBezTo>
                    <a:cubicBezTo>
                      <a:pt x="167512" y="71336"/>
                      <a:pt x="161278" y="66166"/>
                      <a:pt x="161278" y="58929"/>
                    </a:cubicBezTo>
                    <a:cubicBezTo>
                      <a:pt x="161278" y="55826"/>
                      <a:pt x="163356" y="51691"/>
                      <a:pt x="165434" y="49623"/>
                    </a:cubicBezTo>
                    <a:cubicBezTo>
                      <a:pt x="165434" y="49623"/>
                      <a:pt x="165434" y="49623"/>
                      <a:pt x="165434" y="29978"/>
                    </a:cubicBezTo>
                    <a:cubicBezTo>
                      <a:pt x="165434" y="29978"/>
                      <a:pt x="165434" y="29978"/>
                      <a:pt x="150889" y="29978"/>
                    </a:cubicBezTo>
                    <a:cubicBezTo>
                      <a:pt x="150889" y="29978"/>
                      <a:pt x="150889" y="29978"/>
                      <a:pt x="150889" y="49623"/>
                    </a:cubicBezTo>
                    <a:cubicBezTo>
                      <a:pt x="154006" y="51691"/>
                      <a:pt x="156084" y="55826"/>
                      <a:pt x="156084" y="58929"/>
                    </a:cubicBezTo>
                    <a:cubicBezTo>
                      <a:pt x="156084" y="66166"/>
                      <a:pt x="149850" y="71336"/>
                      <a:pt x="143617" y="71336"/>
                    </a:cubicBezTo>
                    <a:cubicBezTo>
                      <a:pt x="136344" y="71336"/>
                      <a:pt x="131150" y="66166"/>
                      <a:pt x="131150" y="58929"/>
                    </a:cubicBezTo>
                    <a:cubicBezTo>
                      <a:pt x="131150" y="55826"/>
                      <a:pt x="132189" y="51691"/>
                      <a:pt x="135306" y="49623"/>
                    </a:cubicBezTo>
                    <a:cubicBezTo>
                      <a:pt x="135306" y="49623"/>
                      <a:pt x="135306" y="49623"/>
                      <a:pt x="135306" y="29978"/>
                    </a:cubicBezTo>
                    <a:cubicBezTo>
                      <a:pt x="135306" y="29978"/>
                      <a:pt x="135306" y="29978"/>
                      <a:pt x="120760" y="29978"/>
                    </a:cubicBezTo>
                    <a:cubicBezTo>
                      <a:pt x="120760" y="29978"/>
                      <a:pt x="120760" y="29978"/>
                      <a:pt x="120760" y="49623"/>
                    </a:cubicBezTo>
                    <a:cubicBezTo>
                      <a:pt x="123878" y="51691"/>
                      <a:pt x="124916" y="55826"/>
                      <a:pt x="124916" y="58929"/>
                    </a:cubicBezTo>
                    <a:cubicBezTo>
                      <a:pt x="124916" y="66166"/>
                      <a:pt x="119722" y="71336"/>
                      <a:pt x="112449" y="71336"/>
                    </a:cubicBezTo>
                    <a:cubicBezTo>
                      <a:pt x="106216" y="71336"/>
                      <a:pt x="99982" y="66166"/>
                      <a:pt x="99982" y="58929"/>
                    </a:cubicBezTo>
                    <a:cubicBezTo>
                      <a:pt x="99982" y="55826"/>
                      <a:pt x="102060" y="51691"/>
                      <a:pt x="105177" y="49623"/>
                    </a:cubicBezTo>
                    <a:cubicBezTo>
                      <a:pt x="105177" y="49623"/>
                      <a:pt x="105177" y="49623"/>
                      <a:pt x="105177" y="29978"/>
                    </a:cubicBezTo>
                    <a:cubicBezTo>
                      <a:pt x="105177" y="29978"/>
                      <a:pt x="105177" y="29978"/>
                      <a:pt x="90632" y="29978"/>
                    </a:cubicBezTo>
                    <a:cubicBezTo>
                      <a:pt x="90632" y="29978"/>
                      <a:pt x="90632" y="29978"/>
                      <a:pt x="90632" y="49623"/>
                    </a:cubicBezTo>
                    <a:cubicBezTo>
                      <a:pt x="92710" y="51691"/>
                      <a:pt x="94788" y="55826"/>
                      <a:pt x="94788" y="58929"/>
                    </a:cubicBezTo>
                    <a:cubicBezTo>
                      <a:pt x="94788" y="66166"/>
                      <a:pt x="88554" y="71336"/>
                      <a:pt x="82321" y="71336"/>
                    </a:cubicBezTo>
                    <a:cubicBezTo>
                      <a:pt x="75048" y="71336"/>
                      <a:pt x="69854" y="66166"/>
                      <a:pt x="69854" y="58929"/>
                    </a:cubicBezTo>
                    <a:cubicBezTo>
                      <a:pt x="69854" y="55826"/>
                      <a:pt x="71932" y="51691"/>
                      <a:pt x="74010" y="49623"/>
                    </a:cubicBezTo>
                    <a:cubicBezTo>
                      <a:pt x="74010" y="49623"/>
                      <a:pt x="74010" y="49623"/>
                      <a:pt x="74010" y="29978"/>
                    </a:cubicBezTo>
                    <a:cubicBezTo>
                      <a:pt x="74010" y="29978"/>
                      <a:pt x="74010" y="29978"/>
                      <a:pt x="59464" y="29978"/>
                    </a:cubicBezTo>
                    <a:cubicBezTo>
                      <a:pt x="59464" y="29978"/>
                      <a:pt x="59464" y="29978"/>
                      <a:pt x="59464" y="49623"/>
                    </a:cubicBezTo>
                    <a:cubicBezTo>
                      <a:pt x="62581" y="51691"/>
                      <a:pt x="63620" y="55826"/>
                      <a:pt x="63620" y="58929"/>
                    </a:cubicBezTo>
                    <a:cubicBezTo>
                      <a:pt x="63620" y="66166"/>
                      <a:pt x="58426" y="71336"/>
                      <a:pt x="51153" y="71336"/>
                    </a:cubicBezTo>
                    <a:cubicBezTo>
                      <a:pt x="44920" y="71336"/>
                      <a:pt x="38686" y="66166"/>
                      <a:pt x="38686" y="58929"/>
                    </a:cubicBezTo>
                    <a:cubicBezTo>
                      <a:pt x="38686" y="55826"/>
                      <a:pt x="40764" y="51691"/>
                      <a:pt x="43881" y="49623"/>
                    </a:cubicBezTo>
                    <a:cubicBezTo>
                      <a:pt x="43881" y="49623"/>
                      <a:pt x="43881" y="49623"/>
                      <a:pt x="43881" y="29978"/>
                    </a:cubicBezTo>
                    <a:cubicBezTo>
                      <a:pt x="43881" y="29978"/>
                      <a:pt x="43881" y="29978"/>
                      <a:pt x="38686" y="29978"/>
                    </a:cubicBezTo>
                    <a:close/>
                    <a:moveTo>
                      <a:pt x="51392" y="3748"/>
                    </a:moveTo>
                    <a:cubicBezTo>
                      <a:pt x="49608" y="3748"/>
                      <a:pt x="48715" y="5852"/>
                      <a:pt x="48715" y="7955"/>
                    </a:cubicBezTo>
                    <a:lnTo>
                      <a:pt x="48715" y="59497"/>
                    </a:lnTo>
                    <a:cubicBezTo>
                      <a:pt x="48715" y="62652"/>
                      <a:pt x="49608" y="63704"/>
                      <a:pt x="51392" y="63704"/>
                    </a:cubicBezTo>
                    <a:cubicBezTo>
                      <a:pt x="54069" y="63704"/>
                      <a:pt x="54961" y="62652"/>
                      <a:pt x="54961" y="59497"/>
                    </a:cubicBezTo>
                    <a:cubicBezTo>
                      <a:pt x="54961" y="59497"/>
                      <a:pt x="54961" y="59497"/>
                      <a:pt x="54961" y="7955"/>
                    </a:cubicBezTo>
                    <a:cubicBezTo>
                      <a:pt x="54961" y="5852"/>
                      <a:pt x="54069" y="3748"/>
                      <a:pt x="51392" y="3748"/>
                    </a:cubicBezTo>
                    <a:close/>
                    <a:moveTo>
                      <a:pt x="82441" y="3748"/>
                    </a:moveTo>
                    <a:cubicBezTo>
                      <a:pt x="80567" y="3748"/>
                      <a:pt x="78694" y="5852"/>
                      <a:pt x="78694" y="7955"/>
                    </a:cubicBezTo>
                    <a:lnTo>
                      <a:pt x="78694" y="59497"/>
                    </a:lnTo>
                    <a:cubicBezTo>
                      <a:pt x="78694" y="62652"/>
                      <a:pt x="80567" y="63704"/>
                      <a:pt x="82441" y="63704"/>
                    </a:cubicBezTo>
                    <a:cubicBezTo>
                      <a:pt x="84315" y="63704"/>
                      <a:pt x="86188" y="62652"/>
                      <a:pt x="86188" y="59497"/>
                    </a:cubicBezTo>
                    <a:cubicBezTo>
                      <a:pt x="86188" y="59497"/>
                      <a:pt x="86188" y="59497"/>
                      <a:pt x="86188" y="7955"/>
                    </a:cubicBezTo>
                    <a:cubicBezTo>
                      <a:pt x="86188" y="5852"/>
                      <a:pt x="84315" y="3748"/>
                      <a:pt x="82441" y="3748"/>
                    </a:cubicBezTo>
                    <a:close/>
                    <a:moveTo>
                      <a:pt x="112420" y="3748"/>
                    </a:moveTo>
                    <a:cubicBezTo>
                      <a:pt x="110546" y="3748"/>
                      <a:pt x="108672" y="5852"/>
                      <a:pt x="108672" y="7955"/>
                    </a:cubicBezTo>
                    <a:lnTo>
                      <a:pt x="108672" y="59497"/>
                    </a:lnTo>
                    <a:cubicBezTo>
                      <a:pt x="108672" y="62652"/>
                      <a:pt x="110546" y="63704"/>
                      <a:pt x="112420" y="63704"/>
                    </a:cubicBezTo>
                    <a:cubicBezTo>
                      <a:pt x="114293" y="63704"/>
                      <a:pt x="116167" y="62652"/>
                      <a:pt x="116167" y="59497"/>
                    </a:cubicBezTo>
                    <a:cubicBezTo>
                      <a:pt x="116167" y="59497"/>
                      <a:pt x="116167" y="59497"/>
                      <a:pt x="116167" y="7955"/>
                    </a:cubicBezTo>
                    <a:cubicBezTo>
                      <a:pt x="116167" y="5852"/>
                      <a:pt x="114293" y="3748"/>
                      <a:pt x="112420" y="3748"/>
                    </a:cubicBezTo>
                    <a:close/>
                    <a:moveTo>
                      <a:pt x="143647" y="3748"/>
                    </a:moveTo>
                    <a:cubicBezTo>
                      <a:pt x="141773" y="3748"/>
                      <a:pt x="139899" y="5852"/>
                      <a:pt x="139899" y="7955"/>
                    </a:cubicBezTo>
                    <a:lnTo>
                      <a:pt x="139899" y="59497"/>
                    </a:lnTo>
                    <a:cubicBezTo>
                      <a:pt x="139899" y="62652"/>
                      <a:pt x="141773" y="63704"/>
                      <a:pt x="143647" y="63704"/>
                    </a:cubicBezTo>
                    <a:cubicBezTo>
                      <a:pt x="145520" y="63704"/>
                      <a:pt x="147394" y="62652"/>
                      <a:pt x="147394" y="59497"/>
                    </a:cubicBezTo>
                    <a:cubicBezTo>
                      <a:pt x="147394" y="59497"/>
                      <a:pt x="147394" y="59497"/>
                      <a:pt x="147394" y="7955"/>
                    </a:cubicBezTo>
                    <a:cubicBezTo>
                      <a:pt x="147394" y="5852"/>
                      <a:pt x="145520" y="3748"/>
                      <a:pt x="143647" y="3748"/>
                    </a:cubicBezTo>
                    <a:close/>
                    <a:moveTo>
                      <a:pt x="173625" y="3748"/>
                    </a:moveTo>
                    <a:cubicBezTo>
                      <a:pt x="171751" y="3748"/>
                      <a:pt x="169878" y="5852"/>
                      <a:pt x="169878" y="7955"/>
                    </a:cubicBezTo>
                    <a:lnTo>
                      <a:pt x="169878" y="59497"/>
                    </a:lnTo>
                    <a:cubicBezTo>
                      <a:pt x="169878" y="62652"/>
                      <a:pt x="171751" y="63704"/>
                      <a:pt x="173625" y="63704"/>
                    </a:cubicBezTo>
                    <a:cubicBezTo>
                      <a:pt x="175499" y="63704"/>
                      <a:pt x="177372" y="62652"/>
                      <a:pt x="177372" y="59497"/>
                    </a:cubicBezTo>
                    <a:cubicBezTo>
                      <a:pt x="177372" y="59497"/>
                      <a:pt x="177372" y="59497"/>
                      <a:pt x="177372" y="7955"/>
                    </a:cubicBezTo>
                    <a:cubicBezTo>
                      <a:pt x="177372" y="5852"/>
                      <a:pt x="175499" y="3748"/>
                      <a:pt x="173625" y="3748"/>
                    </a:cubicBezTo>
                    <a:close/>
                    <a:moveTo>
                      <a:pt x="204675" y="3748"/>
                    </a:moveTo>
                    <a:cubicBezTo>
                      <a:pt x="201998" y="3748"/>
                      <a:pt x="201106" y="5852"/>
                      <a:pt x="201106" y="7955"/>
                    </a:cubicBezTo>
                    <a:lnTo>
                      <a:pt x="201106" y="59497"/>
                    </a:lnTo>
                    <a:cubicBezTo>
                      <a:pt x="201106" y="62652"/>
                      <a:pt x="201998" y="63704"/>
                      <a:pt x="204675" y="63704"/>
                    </a:cubicBezTo>
                    <a:cubicBezTo>
                      <a:pt x="206459" y="63704"/>
                      <a:pt x="207351" y="62652"/>
                      <a:pt x="207351" y="59497"/>
                    </a:cubicBezTo>
                    <a:cubicBezTo>
                      <a:pt x="207351" y="59497"/>
                      <a:pt x="207351" y="59497"/>
                      <a:pt x="207351" y="7955"/>
                    </a:cubicBezTo>
                    <a:cubicBezTo>
                      <a:pt x="207351" y="5852"/>
                      <a:pt x="206459" y="3748"/>
                      <a:pt x="204675" y="3748"/>
                    </a:cubicBezTo>
                    <a:close/>
                    <a:moveTo>
                      <a:pt x="51005" y="0"/>
                    </a:moveTo>
                    <a:cubicBezTo>
                      <a:pt x="56210" y="0"/>
                      <a:pt x="59332" y="3103"/>
                      <a:pt x="59332" y="8275"/>
                    </a:cubicBezTo>
                    <a:cubicBezTo>
                      <a:pt x="59332" y="8275"/>
                      <a:pt x="59332" y="8275"/>
                      <a:pt x="59332" y="11378"/>
                    </a:cubicBezTo>
                    <a:cubicBezTo>
                      <a:pt x="59332" y="11378"/>
                      <a:pt x="59332" y="11378"/>
                      <a:pt x="73905" y="11378"/>
                    </a:cubicBezTo>
                    <a:cubicBezTo>
                      <a:pt x="73905" y="11378"/>
                      <a:pt x="73905" y="11378"/>
                      <a:pt x="73905" y="8275"/>
                    </a:cubicBezTo>
                    <a:cubicBezTo>
                      <a:pt x="73905" y="3103"/>
                      <a:pt x="78069" y="0"/>
                      <a:pt x="82233" y="0"/>
                    </a:cubicBezTo>
                    <a:cubicBezTo>
                      <a:pt x="86396" y="0"/>
                      <a:pt x="90560" y="3103"/>
                      <a:pt x="90560" y="8275"/>
                    </a:cubicBezTo>
                    <a:cubicBezTo>
                      <a:pt x="90560" y="8275"/>
                      <a:pt x="90560" y="8275"/>
                      <a:pt x="90560" y="11378"/>
                    </a:cubicBezTo>
                    <a:cubicBezTo>
                      <a:pt x="90560" y="11378"/>
                      <a:pt x="90560" y="11378"/>
                      <a:pt x="105133" y="11378"/>
                    </a:cubicBezTo>
                    <a:cubicBezTo>
                      <a:pt x="105133" y="11378"/>
                      <a:pt x="105133" y="11378"/>
                      <a:pt x="105133" y="8275"/>
                    </a:cubicBezTo>
                    <a:cubicBezTo>
                      <a:pt x="105133" y="3103"/>
                      <a:pt x="108256" y="0"/>
                      <a:pt x="112419" y="0"/>
                    </a:cubicBezTo>
                    <a:cubicBezTo>
                      <a:pt x="117624" y="0"/>
                      <a:pt x="120747" y="3103"/>
                      <a:pt x="120747" y="8275"/>
                    </a:cubicBezTo>
                    <a:cubicBezTo>
                      <a:pt x="120747" y="8275"/>
                      <a:pt x="120747" y="8275"/>
                      <a:pt x="120747" y="11378"/>
                    </a:cubicBezTo>
                    <a:cubicBezTo>
                      <a:pt x="120747" y="11378"/>
                      <a:pt x="120747" y="11378"/>
                      <a:pt x="135320" y="11378"/>
                    </a:cubicBezTo>
                    <a:cubicBezTo>
                      <a:pt x="135320" y="11378"/>
                      <a:pt x="135320" y="11378"/>
                      <a:pt x="135320" y="8275"/>
                    </a:cubicBezTo>
                    <a:cubicBezTo>
                      <a:pt x="135320" y="3103"/>
                      <a:pt x="138442" y="0"/>
                      <a:pt x="143647" y="0"/>
                    </a:cubicBezTo>
                    <a:cubicBezTo>
                      <a:pt x="147811" y="0"/>
                      <a:pt x="150933" y="3103"/>
                      <a:pt x="150933" y="8275"/>
                    </a:cubicBezTo>
                    <a:cubicBezTo>
                      <a:pt x="150933" y="8275"/>
                      <a:pt x="150933" y="8275"/>
                      <a:pt x="150933" y="11378"/>
                    </a:cubicBezTo>
                    <a:cubicBezTo>
                      <a:pt x="150933" y="11378"/>
                      <a:pt x="150933" y="11378"/>
                      <a:pt x="165506" y="11378"/>
                    </a:cubicBezTo>
                    <a:cubicBezTo>
                      <a:pt x="165506" y="11378"/>
                      <a:pt x="165506" y="11378"/>
                      <a:pt x="165506" y="8275"/>
                    </a:cubicBezTo>
                    <a:cubicBezTo>
                      <a:pt x="165506" y="3103"/>
                      <a:pt x="169670" y="0"/>
                      <a:pt x="173833" y="0"/>
                    </a:cubicBezTo>
                    <a:cubicBezTo>
                      <a:pt x="177997" y="0"/>
                      <a:pt x="182161" y="3103"/>
                      <a:pt x="182161" y="8275"/>
                    </a:cubicBezTo>
                    <a:cubicBezTo>
                      <a:pt x="182161" y="8275"/>
                      <a:pt x="182161" y="8275"/>
                      <a:pt x="182161" y="11378"/>
                    </a:cubicBezTo>
                    <a:cubicBezTo>
                      <a:pt x="182161" y="11378"/>
                      <a:pt x="182161" y="11378"/>
                      <a:pt x="196734" y="11378"/>
                    </a:cubicBezTo>
                    <a:cubicBezTo>
                      <a:pt x="196734" y="11378"/>
                      <a:pt x="196734" y="11378"/>
                      <a:pt x="196734" y="8275"/>
                    </a:cubicBezTo>
                    <a:cubicBezTo>
                      <a:pt x="196734" y="3103"/>
                      <a:pt x="199856" y="0"/>
                      <a:pt x="205061" y="0"/>
                    </a:cubicBezTo>
                    <a:cubicBezTo>
                      <a:pt x="209225" y="0"/>
                      <a:pt x="212347" y="3103"/>
                      <a:pt x="212347" y="8275"/>
                    </a:cubicBezTo>
                    <a:cubicBezTo>
                      <a:pt x="212347" y="8275"/>
                      <a:pt x="212347" y="8275"/>
                      <a:pt x="212347" y="11378"/>
                    </a:cubicBezTo>
                    <a:cubicBezTo>
                      <a:pt x="212347" y="11378"/>
                      <a:pt x="212347" y="11378"/>
                      <a:pt x="217552" y="11378"/>
                    </a:cubicBezTo>
                    <a:cubicBezTo>
                      <a:pt x="238370" y="11378"/>
                      <a:pt x="256066" y="27929"/>
                      <a:pt x="256066" y="48618"/>
                    </a:cubicBezTo>
                    <a:cubicBezTo>
                      <a:pt x="256066" y="48618"/>
                      <a:pt x="256066" y="48618"/>
                      <a:pt x="256066" y="227570"/>
                    </a:cubicBezTo>
                    <a:cubicBezTo>
                      <a:pt x="256066" y="248258"/>
                      <a:pt x="238370" y="264808"/>
                      <a:pt x="217552" y="264808"/>
                    </a:cubicBezTo>
                    <a:cubicBezTo>
                      <a:pt x="217552" y="264808"/>
                      <a:pt x="217552" y="264808"/>
                      <a:pt x="38514" y="264808"/>
                    </a:cubicBezTo>
                    <a:cubicBezTo>
                      <a:pt x="17696" y="264808"/>
                      <a:pt x="0" y="248258"/>
                      <a:pt x="0" y="227570"/>
                    </a:cubicBezTo>
                    <a:cubicBezTo>
                      <a:pt x="0" y="227570"/>
                      <a:pt x="0" y="227570"/>
                      <a:pt x="0" y="48618"/>
                    </a:cubicBezTo>
                    <a:cubicBezTo>
                      <a:pt x="0" y="27929"/>
                      <a:pt x="17696" y="11378"/>
                      <a:pt x="38514" y="11378"/>
                    </a:cubicBezTo>
                    <a:cubicBezTo>
                      <a:pt x="38514" y="11378"/>
                      <a:pt x="38514" y="11378"/>
                      <a:pt x="43719" y="11378"/>
                    </a:cubicBezTo>
                    <a:cubicBezTo>
                      <a:pt x="43719" y="11378"/>
                      <a:pt x="43719" y="11378"/>
                      <a:pt x="43719" y="8275"/>
                    </a:cubicBezTo>
                    <a:cubicBezTo>
                      <a:pt x="43719" y="3103"/>
                      <a:pt x="46841" y="0"/>
                      <a:pt x="51005" y="0"/>
                    </a:cubicBezTo>
                    <a:close/>
                  </a:path>
                </a:pathLst>
              </a:custGeom>
              <a:solidFill>
                <a:srgbClr val="1C50A2"/>
              </a:solidFill>
              <a:ln>
                <a:noFill/>
              </a:ln>
            </p:spPr>
            <p:txBody>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None/>
                </a:pPr>
                <a:endParaRPr lang="zh-CN" sz="1400" b="1" i="0" u="none" strike="noStrike" kern="1200" spc="0" baseline="0">
                  <a:solidFill>
                    <a:srgbClr val="1C50A2"/>
                  </a:solidFill>
                  <a:latin typeface="Arial"/>
                  <a:ea typeface="微软雅黑"/>
                </a:endParaRPr>
              </a:p>
            </p:txBody>
          </p:sp>
        </p:grpSp>
        <p:sp>
          <p:nvSpPr>
            <p:cNvPr id="126" name="文本框 27"/>
            <p:cNvSpPr txBox="1"/>
            <p:nvPr/>
          </p:nvSpPr>
          <p:spPr>
            <a:xfrm>
              <a:off x="6669040" y="4779208"/>
              <a:ext cx="1742936" cy="298737"/>
            </a:xfrm>
            <a:prstGeom prst="rect">
              <a:avLst/>
            </a:prstGeom>
            <a:noFill/>
          </p:spPr>
          <p:txBody>
            <a:bodyPr wrap="square">
              <a:spAutoFit/>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None/>
              </a:pPr>
              <a:r>
                <a:rPr lang="zh-CN" sz="2000" b="1" i="0" u="none" strike="noStrike" kern="1200" spc="0" baseline="0" dirty="0">
                  <a:solidFill>
                    <a:srgbClr val="1C50A2"/>
                  </a:solidFill>
                  <a:latin typeface="Arial"/>
                  <a:ea typeface="微软雅黑"/>
                </a:rPr>
                <a:t>时间：</a:t>
              </a:r>
              <a:r>
                <a:rPr lang="en-US" sz="2000" b="1" i="0" u="none" strike="noStrike" kern="1200" spc="0" baseline="0" dirty="0">
                  <a:solidFill>
                    <a:srgbClr val="1C50A2"/>
                  </a:solidFill>
                  <a:latin typeface="Arial"/>
                  <a:ea typeface="微软雅黑"/>
                </a:rPr>
                <a:t>2020.0</a:t>
              </a:r>
              <a:r>
                <a:rPr lang="en-US" altLang="zh-CN" sz="2000" b="1" i="0" u="none" strike="noStrike" kern="1200" spc="0" baseline="0" dirty="0">
                  <a:solidFill>
                    <a:srgbClr val="1C50A2"/>
                  </a:solidFill>
                  <a:latin typeface="Arial"/>
                  <a:ea typeface="微软雅黑"/>
                </a:rPr>
                <a:t>7</a:t>
              </a:r>
              <a:r>
                <a:rPr lang="en-US" sz="2000" b="1" i="0" u="none" strike="noStrike" kern="1200" spc="0" baseline="0" dirty="0">
                  <a:solidFill>
                    <a:srgbClr val="1C50A2"/>
                  </a:solidFill>
                  <a:latin typeface="Arial"/>
                  <a:ea typeface="微软雅黑"/>
                </a:rPr>
                <a:t>.2</a:t>
              </a:r>
              <a:r>
                <a:rPr lang="en-US" altLang="zh-CN" sz="2000" b="1" i="0" u="none" strike="noStrike" kern="1200" spc="0" baseline="0" dirty="0">
                  <a:solidFill>
                    <a:srgbClr val="1C50A2"/>
                  </a:solidFill>
                  <a:latin typeface="Arial"/>
                  <a:ea typeface="微软雅黑"/>
                </a:rPr>
                <a:t>6</a:t>
              </a:r>
              <a:endParaRPr lang="en-US" sz="2000" b="1" i="0" u="none" strike="noStrike" kern="1200" spc="0" baseline="0" dirty="0">
                <a:solidFill>
                  <a:srgbClr val="1C50A2"/>
                </a:solidFill>
                <a:latin typeface="Arial"/>
                <a:ea typeface="微软雅黑"/>
              </a:endParaRPr>
            </a:p>
          </p:txBody>
        </p:sp>
      </p:grpSp>
      <p:pic>
        <p:nvPicPr>
          <p:cNvPr id="134" name="图片 133"/>
          <p:cNvPicPr/>
          <p:nvPr/>
        </p:nvPicPr>
        <p:blipFill>
          <a:blip r:embed="rId2"/>
          <a:stretch/>
        </p:blipFill>
        <p:spPr>
          <a:xfrm>
            <a:off x="93980" y="256540"/>
            <a:ext cx="3974465" cy="812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FCE344-64BE-4E48-AC14-06477FF9827C}"/>
              </a:ext>
            </a:extLst>
          </p:cNvPr>
          <p:cNvPicPr>
            <a:picLocks noChangeAspect="1"/>
          </p:cNvPicPr>
          <p:nvPr/>
        </p:nvPicPr>
        <p:blipFill>
          <a:blip r:embed="rId2"/>
          <a:stretch>
            <a:fillRect/>
          </a:stretch>
        </p:blipFill>
        <p:spPr>
          <a:xfrm>
            <a:off x="377962" y="379561"/>
            <a:ext cx="5322813" cy="3451173"/>
          </a:xfrm>
          <a:prstGeom prst="rect">
            <a:avLst/>
          </a:prstGeom>
        </p:spPr>
      </p:pic>
      <p:pic>
        <p:nvPicPr>
          <p:cNvPr id="5" name="图片 0">
            <a:extLst>
              <a:ext uri="{FF2B5EF4-FFF2-40B4-BE49-F238E27FC236}">
                <a16:creationId xmlns:a16="http://schemas.microsoft.com/office/drawing/2014/main" id="{1DEC4ADC-5816-4C55-97ED-A0BF76BE6689}"/>
              </a:ext>
            </a:extLst>
          </p:cNvPr>
          <p:cNvPicPr>
            <a:picLocks noChangeAspect="1"/>
          </p:cNvPicPr>
          <p:nvPr/>
        </p:nvPicPr>
        <p:blipFill>
          <a:blip r:embed="rId3"/>
          <a:stretch>
            <a:fillRect/>
          </a:stretch>
        </p:blipFill>
        <p:spPr>
          <a:xfrm>
            <a:off x="5445760" y="3030485"/>
            <a:ext cx="3731019" cy="3519910"/>
          </a:xfrm>
          <a:prstGeom prst="rect">
            <a:avLst/>
          </a:prstGeom>
        </p:spPr>
      </p:pic>
    </p:spTree>
    <p:extLst>
      <p:ext uri="{BB962C8B-B14F-4D97-AF65-F5344CB8AC3E}">
        <p14:creationId xmlns:p14="http://schemas.microsoft.com/office/powerpoint/2010/main" val="4607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0;p19">
            <a:extLst>
              <a:ext uri="{FF2B5EF4-FFF2-40B4-BE49-F238E27FC236}">
                <a16:creationId xmlns:a16="http://schemas.microsoft.com/office/drawing/2014/main" id="{E125D60D-C7BD-47F3-A219-101C9E2122A8}"/>
              </a:ext>
            </a:extLst>
          </p:cNvPr>
          <p:cNvSpPr txBox="1">
            <a:spLocks/>
          </p:cNvSpPr>
          <p:nvPr/>
        </p:nvSpPr>
        <p:spPr>
          <a:xfrm>
            <a:off x="-22500" y="148677"/>
            <a:ext cx="1786428" cy="602700"/>
          </a:xfrm>
          <a:prstGeom prst="rect">
            <a:avLst/>
          </a:prstGeom>
        </p:spPr>
        <p:txBody>
          <a:bodyPr spcFirstLastPara="1" wrap="square" lIns="91425" tIns="91425" rIns="91425" bIns="91425" anchor="ctr" anchorCtr="0">
            <a:noAutofit/>
          </a:bodyPr>
          <a:lstStyle>
            <a:lvl1pPr lvl="0" algn="l" defTabSz="913765">
              <a:lnSpc>
                <a:spcPct val="90000"/>
              </a:lnSpc>
              <a:spcBef>
                <a:spcPct val="0"/>
              </a:spcBef>
              <a:buNone/>
              <a:defRPr sz="2800" b="1" kern="1200">
                <a:solidFill>
                  <a:schemeClr val="tx1"/>
                </a:solidFill>
                <a:latin typeface="Arial"/>
                <a:ea typeface="微软雅黑"/>
              </a:defRPr>
            </a:lvl1pPr>
          </a:lstStyle>
          <a:p>
            <a:pPr rtl="0">
              <a:spcBef>
                <a:spcPts val="0"/>
              </a:spcBef>
            </a:pPr>
            <a:r>
              <a:rPr lang="zh-CN" altLang="zh-HK" dirty="0">
                <a:ea typeface="宋体" panose="02010600030101010101" pitchFamily="2" charset="-122"/>
              </a:rPr>
              <a:t>卷积操作</a:t>
            </a:r>
          </a:p>
        </p:txBody>
      </p:sp>
      <p:pic>
        <p:nvPicPr>
          <p:cNvPr id="3" name="图片 2">
            <a:extLst>
              <a:ext uri="{FF2B5EF4-FFF2-40B4-BE49-F238E27FC236}">
                <a16:creationId xmlns:a16="http://schemas.microsoft.com/office/drawing/2014/main" id="{5D45EE2B-30A3-4AD5-B0D6-A54ABE6F6E45}"/>
              </a:ext>
            </a:extLst>
          </p:cNvPr>
          <p:cNvPicPr>
            <a:picLocks noChangeAspect="1"/>
          </p:cNvPicPr>
          <p:nvPr/>
        </p:nvPicPr>
        <p:blipFill>
          <a:blip r:embed="rId2"/>
          <a:srcRect b="7998"/>
          <a:stretch>
            <a:fillRect/>
          </a:stretch>
        </p:blipFill>
        <p:spPr>
          <a:xfrm>
            <a:off x="7701" y="951701"/>
            <a:ext cx="5826885" cy="1957211"/>
          </a:xfrm>
          <a:prstGeom prst="rect">
            <a:avLst/>
          </a:prstGeom>
        </p:spPr>
      </p:pic>
      <p:pic>
        <p:nvPicPr>
          <p:cNvPr id="4" name="图片 3">
            <a:extLst>
              <a:ext uri="{FF2B5EF4-FFF2-40B4-BE49-F238E27FC236}">
                <a16:creationId xmlns:a16="http://schemas.microsoft.com/office/drawing/2014/main" id="{2863AEEE-993E-4F2F-B588-B8521F24B1CE}"/>
              </a:ext>
            </a:extLst>
          </p:cNvPr>
          <p:cNvPicPr>
            <a:picLocks noChangeAspect="1"/>
          </p:cNvPicPr>
          <p:nvPr/>
        </p:nvPicPr>
        <p:blipFill>
          <a:blip r:embed="rId3"/>
          <a:stretch>
            <a:fillRect/>
          </a:stretch>
        </p:blipFill>
        <p:spPr>
          <a:xfrm>
            <a:off x="288475" y="5143407"/>
            <a:ext cx="7848600" cy="1143000"/>
          </a:xfrm>
          <a:prstGeom prst="rect">
            <a:avLst/>
          </a:prstGeom>
        </p:spPr>
      </p:pic>
      <p:sp>
        <p:nvSpPr>
          <p:cNvPr id="5" name="文本框 4">
            <a:extLst>
              <a:ext uri="{FF2B5EF4-FFF2-40B4-BE49-F238E27FC236}">
                <a16:creationId xmlns:a16="http://schemas.microsoft.com/office/drawing/2014/main" id="{6E0BDDBE-56DF-4CC9-9619-F2DA8641C27B}"/>
              </a:ext>
            </a:extLst>
          </p:cNvPr>
          <p:cNvSpPr txBox="1"/>
          <p:nvPr/>
        </p:nvSpPr>
        <p:spPr>
          <a:xfrm>
            <a:off x="454789" y="4694154"/>
            <a:ext cx="415925" cy="398780"/>
          </a:xfrm>
          <a:prstGeom prst="rect">
            <a:avLst/>
          </a:prstGeom>
          <a:noFill/>
        </p:spPr>
        <p:txBody>
          <a:bodyPr wrap="square" rtlCol="0">
            <a:spAutoFit/>
          </a:bodyPr>
          <a:lstStyle/>
          <a:p>
            <a:r>
              <a:rPr lang="en-US" altLang="zh-CN" sz="2000" b="1" dirty="0"/>
              <a:t>C</a:t>
            </a:r>
          </a:p>
        </p:txBody>
      </p:sp>
      <p:grpSp>
        <p:nvGrpSpPr>
          <p:cNvPr id="20" name="组合 19">
            <a:extLst>
              <a:ext uri="{FF2B5EF4-FFF2-40B4-BE49-F238E27FC236}">
                <a16:creationId xmlns:a16="http://schemas.microsoft.com/office/drawing/2014/main" id="{C4812C0A-D8BF-4DB0-853F-029E71D5424F}"/>
              </a:ext>
            </a:extLst>
          </p:cNvPr>
          <p:cNvGrpSpPr/>
          <p:nvPr/>
        </p:nvGrpSpPr>
        <p:grpSpPr>
          <a:xfrm>
            <a:off x="5900944" y="901607"/>
            <a:ext cx="6370955" cy="3951605"/>
            <a:chOff x="3546215" y="694781"/>
            <a:chExt cx="6370955" cy="3951605"/>
          </a:xfrm>
        </p:grpSpPr>
        <p:sp>
          <p:nvSpPr>
            <p:cNvPr id="6" name="文本框 5">
              <a:extLst>
                <a:ext uri="{FF2B5EF4-FFF2-40B4-BE49-F238E27FC236}">
                  <a16:creationId xmlns:a16="http://schemas.microsoft.com/office/drawing/2014/main" id="{7219F3B6-3C47-440D-8E85-6EB887122DDC}"/>
                </a:ext>
              </a:extLst>
            </p:cNvPr>
            <p:cNvSpPr txBox="1"/>
            <p:nvPr/>
          </p:nvSpPr>
          <p:spPr>
            <a:xfrm>
              <a:off x="3678930" y="1324701"/>
              <a:ext cx="2220595" cy="398780"/>
            </a:xfrm>
            <a:prstGeom prst="rect">
              <a:avLst/>
            </a:prstGeom>
            <a:noFill/>
          </p:spPr>
          <p:txBody>
            <a:bodyPr wrap="square" rtlCol="0">
              <a:spAutoFit/>
            </a:bodyPr>
            <a:lstStyle/>
            <a:p>
              <a:pPr rtl="0">
                <a:buClr>
                  <a:srgbClr val="000000"/>
                </a:buClr>
                <a:buFont typeface="Arial" panose="020B0604020202020204"/>
                <a:buNone/>
              </a:pPr>
              <a:r>
                <a:rPr lang="en-US" altLang="zh-CN" sz="2000" b="1" kern="0">
                  <a:solidFill>
                    <a:srgbClr val="000000"/>
                  </a:solidFill>
                  <a:cs typeface="Arial" panose="020B0604020202020204"/>
                  <a:sym typeface="Arial" panose="020B0604020202020204"/>
                </a:rPr>
                <a:t>C   *  M  =  O</a:t>
              </a:r>
            </a:p>
          </p:txBody>
        </p:sp>
        <p:sp>
          <p:nvSpPr>
            <p:cNvPr id="7" name="文本框 0">
              <a:extLst>
                <a:ext uri="{FF2B5EF4-FFF2-40B4-BE49-F238E27FC236}">
                  <a16:creationId xmlns:a16="http://schemas.microsoft.com/office/drawing/2014/main" id="{B837011A-F56C-431F-90EE-05797C7590DC}"/>
                </a:ext>
              </a:extLst>
            </p:cNvPr>
            <p:cNvSpPr txBox="1"/>
            <p:nvPr/>
          </p:nvSpPr>
          <p:spPr>
            <a:xfrm>
              <a:off x="3546215" y="694781"/>
              <a:ext cx="3206115" cy="368300"/>
            </a:xfrm>
            <a:prstGeom prst="rect">
              <a:avLst/>
            </a:prstGeom>
            <a:noFill/>
          </p:spPr>
          <p:txBody>
            <a:bodyPr wrap="square" rtlCol="0">
              <a:spAutoFit/>
            </a:bodyPr>
            <a:lstStyle/>
            <a:p>
              <a:pPr rtl="0">
                <a:buClr>
                  <a:srgbClr val="000000"/>
                </a:buClr>
                <a:buFont typeface="Arial" panose="020B0604020202020204"/>
                <a:buNone/>
              </a:pPr>
              <a:r>
                <a:rPr lang="zh-CN" altLang="en-US" kern="0">
                  <a:solidFill>
                    <a:srgbClr val="000000"/>
                  </a:solidFill>
                  <a:latin typeface="宋体" panose="02010600030101010101" pitchFamily="2" charset="-122"/>
                  <a:ea typeface="宋体" panose="02010600030101010101" pitchFamily="2" charset="-122"/>
                  <a:cs typeface="宋体" panose="02010600030101010101" pitchFamily="2" charset="-122"/>
                  <a:sym typeface="Arial" panose="020B0604020202020204"/>
                </a:rPr>
                <a:t>将图像拉成一列：</a:t>
              </a:r>
              <a:r>
                <a:rPr lang="en-US" altLang="zh-CN" b="1" kern="0">
                  <a:solidFill>
                    <a:srgbClr val="000000"/>
                  </a:solidFill>
                  <a:latin typeface="宋体" panose="02010600030101010101" pitchFamily="2" charset="-122"/>
                  <a:ea typeface="宋体" panose="02010600030101010101" pitchFamily="2" charset="-122"/>
                  <a:cs typeface="宋体" panose="02010600030101010101" pitchFamily="2" charset="-122"/>
                  <a:sym typeface="Arial" panose="020B0604020202020204"/>
                </a:rPr>
                <a:t>M</a:t>
              </a:r>
              <a:r>
                <a:rPr lang="en-US" altLang="zh-CN" kern="0">
                  <a:solidFill>
                    <a:srgbClr val="000000"/>
                  </a:solidFill>
                  <a:latin typeface="宋体" panose="02010600030101010101" pitchFamily="2" charset="-122"/>
                  <a:ea typeface="宋体" panose="02010600030101010101" pitchFamily="2" charset="-122"/>
                  <a:cs typeface="宋体" panose="02010600030101010101" pitchFamily="2" charset="-122"/>
                  <a:sym typeface="Arial" panose="020B0604020202020204"/>
                </a:rPr>
                <a:t>:16 x 1</a:t>
              </a:r>
            </a:p>
          </p:txBody>
        </p:sp>
        <p:sp>
          <p:nvSpPr>
            <p:cNvPr id="8" name="文本框 7">
              <a:extLst>
                <a:ext uri="{FF2B5EF4-FFF2-40B4-BE49-F238E27FC236}">
                  <a16:creationId xmlns:a16="http://schemas.microsoft.com/office/drawing/2014/main" id="{CFCDB3C7-6DDC-4FFC-BF26-0D4CCC057022}"/>
                </a:ext>
              </a:extLst>
            </p:cNvPr>
            <p:cNvSpPr txBox="1"/>
            <p:nvPr/>
          </p:nvSpPr>
          <p:spPr>
            <a:xfrm>
              <a:off x="3546215" y="1723481"/>
              <a:ext cx="73533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a:solidFill>
                    <a:srgbClr val="000000"/>
                  </a:solidFill>
                  <a:cs typeface="Arial" panose="020B0604020202020204"/>
                  <a:sym typeface="Arial" panose="020B0604020202020204"/>
                </a:rPr>
                <a:t>4 x 16</a:t>
              </a:r>
            </a:p>
          </p:txBody>
        </p:sp>
        <p:sp>
          <p:nvSpPr>
            <p:cNvPr id="9" name="文本框 8">
              <a:extLst>
                <a:ext uri="{FF2B5EF4-FFF2-40B4-BE49-F238E27FC236}">
                  <a16:creationId xmlns:a16="http://schemas.microsoft.com/office/drawing/2014/main" id="{351F778A-DAE2-46A7-9490-93C864E1874D}"/>
                </a:ext>
              </a:extLst>
            </p:cNvPr>
            <p:cNvSpPr txBox="1"/>
            <p:nvPr/>
          </p:nvSpPr>
          <p:spPr>
            <a:xfrm>
              <a:off x="4176770" y="1723481"/>
              <a:ext cx="73533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dirty="0">
                  <a:solidFill>
                    <a:srgbClr val="000000"/>
                  </a:solidFill>
                  <a:cs typeface="Arial" panose="020B0604020202020204"/>
                  <a:sym typeface="Arial" panose="020B0604020202020204"/>
                </a:rPr>
                <a:t>16 x 1</a:t>
              </a:r>
            </a:p>
          </p:txBody>
        </p:sp>
        <p:sp>
          <p:nvSpPr>
            <p:cNvPr id="10" name="文本框 9">
              <a:extLst>
                <a:ext uri="{FF2B5EF4-FFF2-40B4-BE49-F238E27FC236}">
                  <a16:creationId xmlns:a16="http://schemas.microsoft.com/office/drawing/2014/main" id="{DE54C5F6-8F54-4DFB-8430-E6DA8EC0BC23}"/>
                </a:ext>
              </a:extLst>
            </p:cNvPr>
            <p:cNvSpPr txBox="1"/>
            <p:nvPr/>
          </p:nvSpPr>
          <p:spPr>
            <a:xfrm>
              <a:off x="4882255" y="1723481"/>
              <a:ext cx="64770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a:solidFill>
                    <a:srgbClr val="000000"/>
                  </a:solidFill>
                  <a:cs typeface="Arial" panose="020B0604020202020204"/>
                  <a:sym typeface="Arial" panose="020B0604020202020204"/>
                </a:rPr>
                <a:t>4 x 1</a:t>
              </a:r>
            </a:p>
          </p:txBody>
        </p:sp>
        <p:sp>
          <p:nvSpPr>
            <p:cNvPr id="11" name="文本框 10">
              <a:extLst>
                <a:ext uri="{FF2B5EF4-FFF2-40B4-BE49-F238E27FC236}">
                  <a16:creationId xmlns:a16="http://schemas.microsoft.com/office/drawing/2014/main" id="{9F818835-3769-44F6-AA53-2209C499881A}"/>
                </a:ext>
              </a:extLst>
            </p:cNvPr>
            <p:cNvSpPr txBox="1"/>
            <p:nvPr/>
          </p:nvSpPr>
          <p:spPr>
            <a:xfrm>
              <a:off x="3717030" y="2156551"/>
              <a:ext cx="3638550" cy="398780"/>
            </a:xfrm>
            <a:prstGeom prst="rect">
              <a:avLst/>
            </a:prstGeom>
            <a:noFill/>
          </p:spPr>
          <p:txBody>
            <a:bodyPr wrap="square" rtlCol="0">
              <a:spAutoFit/>
            </a:bodyPr>
            <a:lstStyle/>
            <a:p>
              <a:pPr rtl="0">
                <a:buClr>
                  <a:srgbClr val="000000"/>
                </a:buClr>
                <a:buFont typeface="Arial" panose="020B0604020202020204"/>
                <a:buNone/>
              </a:pPr>
              <a:r>
                <a:rPr lang="en-US" altLang="zh-CN" sz="2000" b="1" kern="0" dirty="0">
                  <a:solidFill>
                    <a:srgbClr val="000000"/>
                  </a:solidFill>
                  <a:cs typeface="Arial" panose="020B0604020202020204"/>
                  <a:sym typeface="Arial" panose="020B0604020202020204"/>
                </a:rPr>
                <a:t>C^T * C  *  M  =  C^T * O</a:t>
              </a:r>
            </a:p>
          </p:txBody>
        </p:sp>
        <p:sp>
          <p:nvSpPr>
            <p:cNvPr id="12" name="文本框 11">
              <a:extLst>
                <a:ext uri="{FF2B5EF4-FFF2-40B4-BE49-F238E27FC236}">
                  <a16:creationId xmlns:a16="http://schemas.microsoft.com/office/drawing/2014/main" id="{F05E8B7B-4ED8-4D14-AE36-4EF19FB32FFA}"/>
                </a:ext>
              </a:extLst>
            </p:cNvPr>
            <p:cNvSpPr txBox="1"/>
            <p:nvPr/>
          </p:nvSpPr>
          <p:spPr>
            <a:xfrm>
              <a:off x="3717030" y="3112226"/>
              <a:ext cx="3638550" cy="398780"/>
            </a:xfrm>
            <a:prstGeom prst="rect">
              <a:avLst/>
            </a:prstGeom>
            <a:noFill/>
          </p:spPr>
          <p:txBody>
            <a:bodyPr wrap="square" rtlCol="0">
              <a:spAutoFit/>
            </a:bodyPr>
            <a:lstStyle/>
            <a:p>
              <a:pPr rtl="0">
                <a:buClr>
                  <a:srgbClr val="000000"/>
                </a:buClr>
                <a:buFont typeface="Arial" panose="020B0604020202020204"/>
                <a:buNone/>
              </a:pPr>
              <a:r>
                <a:rPr lang="en-US" altLang="zh-CN" sz="2000" b="1" kern="0" dirty="0">
                  <a:solidFill>
                    <a:srgbClr val="000000"/>
                  </a:solidFill>
                  <a:cs typeface="Arial" panose="020B0604020202020204"/>
                  <a:sym typeface="Arial" panose="020B0604020202020204"/>
                </a:rPr>
                <a:t>           X          =  C^T * O</a:t>
              </a:r>
            </a:p>
          </p:txBody>
        </p:sp>
        <p:sp>
          <p:nvSpPr>
            <p:cNvPr id="13" name="下箭头 8">
              <a:extLst>
                <a:ext uri="{FF2B5EF4-FFF2-40B4-BE49-F238E27FC236}">
                  <a16:creationId xmlns:a16="http://schemas.microsoft.com/office/drawing/2014/main" id="{64E8A3CB-3C69-49DF-A204-FA1D6C71B525}"/>
                </a:ext>
              </a:extLst>
            </p:cNvPr>
            <p:cNvSpPr/>
            <p:nvPr/>
          </p:nvSpPr>
          <p:spPr>
            <a:xfrm>
              <a:off x="4574915" y="2545806"/>
              <a:ext cx="200025" cy="619125"/>
            </a:xfrm>
            <a:prstGeom prst="downArrow">
              <a:avLst/>
            </a:prstGeom>
            <a:solidFill>
              <a:srgbClr val="424242"/>
            </a:solidFill>
            <a:ln w="25400" cap="flat" cmpd="sng" algn="ctr">
              <a:solidFill>
                <a:srgbClr val="42424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FFFFFF"/>
                </a:solidFill>
                <a:effectLst/>
                <a:uLnTx/>
                <a:uFillTx/>
                <a:latin typeface="Arial"/>
                <a:ea typeface="宋体" panose="02010600030101010101" pitchFamily="2" charset="-122"/>
                <a:cs typeface="+mn-cs"/>
                <a:sym typeface="Arial" panose="020B0604020202020204"/>
              </a:endParaRPr>
            </a:p>
          </p:txBody>
        </p:sp>
        <p:sp>
          <p:nvSpPr>
            <p:cNvPr id="14" name="文本框 13">
              <a:extLst>
                <a:ext uri="{FF2B5EF4-FFF2-40B4-BE49-F238E27FC236}">
                  <a16:creationId xmlns:a16="http://schemas.microsoft.com/office/drawing/2014/main" id="{8D2FC664-8567-496D-933B-EA99A8D9A7EF}"/>
                </a:ext>
              </a:extLst>
            </p:cNvPr>
            <p:cNvSpPr txBox="1"/>
            <p:nvPr/>
          </p:nvSpPr>
          <p:spPr>
            <a:xfrm>
              <a:off x="5627745" y="3641181"/>
              <a:ext cx="73533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dirty="0">
                  <a:solidFill>
                    <a:srgbClr val="000000"/>
                  </a:solidFill>
                  <a:cs typeface="Arial" panose="020B0604020202020204"/>
                  <a:sym typeface="Arial" panose="020B0604020202020204"/>
                </a:rPr>
                <a:t>16 x 4</a:t>
              </a:r>
            </a:p>
          </p:txBody>
        </p:sp>
        <p:sp>
          <p:nvSpPr>
            <p:cNvPr id="15" name="文本框 14">
              <a:extLst>
                <a:ext uri="{FF2B5EF4-FFF2-40B4-BE49-F238E27FC236}">
                  <a16:creationId xmlns:a16="http://schemas.microsoft.com/office/drawing/2014/main" id="{AF9A8185-A186-41A3-84D0-C4710CFDDF68}"/>
                </a:ext>
              </a:extLst>
            </p:cNvPr>
            <p:cNvSpPr txBox="1"/>
            <p:nvPr/>
          </p:nvSpPr>
          <p:spPr>
            <a:xfrm>
              <a:off x="6248775" y="3641181"/>
              <a:ext cx="64770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a:solidFill>
                    <a:srgbClr val="000000"/>
                  </a:solidFill>
                  <a:cs typeface="Arial" panose="020B0604020202020204"/>
                  <a:sym typeface="Arial" panose="020B0604020202020204"/>
                </a:rPr>
                <a:t>4 x 1</a:t>
              </a:r>
            </a:p>
          </p:txBody>
        </p:sp>
        <p:sp>
          <p:nvSpPr>
            <p:cNvPr id="16" name="文本框 15">
              <a:extLst>
                <a:ext uri="{FF2B5EF4-FFF2-40B4-BE49-F238E27FC236}">
                  <a16:creationId xmlns:a16="http://schemas.microsoft.com/office/drawing/2014/main" id="{CC9140A1-2638-4021-A727-D83193CF6963}"/>
                </a:ext>
              </a:extLst>
            </p:cNvPr>
            <p:cNvSpPr txBox="1"/>
            <p:nvPr/>
          </p:nvSpPr>
          <p:spPr>
            <a:xfrm>
              <a:off x="4300595" y="3650706"/>
              <a:ext cx="735330" cy="306705"/>
            </a:xfrm>
            <a:prstGeom prst="rect">
              <a:avLst/>
            </a:prstGeom>
            <a:noFill/>
          </p:spPr>
          <p:txBody>
            <a:bodyPr wrap="square" rtlCol="0">
              <a:spAutoFit/>
            </a:bodyPr>
            <a:lstStyle/>
            <a:p>
              <a:pPr rtl="0">
                <a:buClr>
                  <a:srgbClr val="000000"/>
                </a:buClr>
                <a:buFont typeface="Arial" panose="020B0604020202020204"/>
                <a:buNone/>
              </a:pPr>
              <a:r>
                <a:rPr lang="en-US" altLang="zh-CN" sz="1400" kern="0">
                  <a:solidFill>
                    <a:srgbClr val="000000"/>
                  </a:solidFill>
                  <a:cs typeface="Arial" panose="020B0604020202020204"/>
                  <a:sym typeface="Arial" panose="020B0604020202020204"/>
                </a:rPr>
                <a:t>16 x 1</a:t>
              </a:r>
            </a:p>
          </p:txBody>
        </p:sp>
        <p:sp>
          <p:nvSpPr>
            <p:cNvPr id="17" name="右大括号 16">
              <a:extLst>
                <a:ext uri="{FF2B5EF4-FFF2-40B4-BE49-F238E27FC236}">
                  <a16:creationId xmlns:a16="http://schemas.microsoft.com/office/drawing/2014/main" id="{3FFFA2EF-7BD9-470C-81CE-C7DB4AFF9D55}"/>
                </a:ext>
              </a:extLst>
            </p:cNvPr>
            <p:cNvSpPr/>
            <p:nvPr/>
          </p:nvSpPr>
          <p:spPr>
            <a:xfrm>
              <a:off x="6896475" y="2228941"/>
              <a:ext cx="221615" cy="1543050"/>
            </a:xfrm>
            <a:prstGeom prst="rightBrace">
              <a:avLst/>
            </a:prstGeom>
            <a:noFill/>
            <a:ln w="12700" cap="flat" cmpd="sng" algn="ctr">
              <a:solidFill>
                <a:srgbClr val="42424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1400" b="0" i="0" u="none" strike="noStrike" kern="0" cap="none" spc="0" normalizeH="0" baseline="0" noProof="0">
                <a:ln>
                  <a:noFill/>
                </a:ln>
                <a:solidFill>
                  <a:srgbClr val="4285F4"/>
                </a:solidFill>
                <a:effectLst/>
                <a:uLnTx/>
                <a:uFillTx/>
                <a:latin typeface="Arial"/>
                <a:ea typeface="宋体" panose="02010600030101010101" pitchFamily="2" charset="-122"/>
                <a:cs typeface="+mn-cs"/>
                <a:sym typeface="Arial" panose="020B0604020202020204"/>
              </a:endParaRPr>
            </a:p>
          </p:txBody>
        </p:sp>
        <p:sp>
          <p:nvSpPr>
            <p:cNvPr id="18" name="文本框 17">
              <a:extLst>
                <a:ext uri="{FF2B5EF4-FFF2-40B4-BE49-F238E27FC236}">
                  <a16:creationId xmlns:a16="http://schemas.microsoft.com/office/drawing/2014/main" id="{BD92E1AA-3A8A-4A44-9CBE-B952EC16761B}"/>
                </a:ext>
              </a:extLst>
            </p:cNvPr>
            <p:cNvSpPr txBox="1"/>
            <p:nvPr/>
          </p:nvSpPr>
          <p:spPr>
            <a:xfrm>
              <a:off x="7260965" y="2838541"/>
              <a:ext cx="2656205" cy="306705"/>
            </a:xfrm>
            <a:prstGeom prst="rect">
              <a:avLst/>
            </a:prstGeom>
            <a:noFill/>
          </p:spPr>
          <p:txBody>
            <a:bodyPr wrap="square" rtlCol="0">
              <a:spAutoFit/>
            </a:bodyPr>
            <a:lstStyle/>
            <a:p>
              <a:pPr rtl="0">
                <a:buClr>
                  <a:srgbClr val="000000"/>
                </a:buClr>
                <a:buFont typeface="Arial" panose="020B0604020202020204"/>
                <a:buNone/>
              </a:pPr>
              <a:r>
                <a:rPr lang="zh-CN" altLang="en-US" sz="1400" kern="0">
                  <a:solidFill>
                    <a:srgbClr val="000000"/>
                  </a:solidFill>
                  <a:ea typeface="宋体" panose="02010600030101010101" pitchFamily="2" charset="-122"/>
                  <a:cs typeface="Arial" panose="020B0604020202020204"/>
                  <a:sym typeface="Arial" panose="020B0604020202020204"/>
                </a:rPr>
                <a:t>通过这样的计算将输入</a:t>
              </a:r>
              <a:r>
                <a:rPr lang="en-US" altLang="zh-CN" sz="1400" kern="0">
                  <a:solidFill>
                    <a:srgbClr val="000000"/>
                  </a:solidFill>
                  <a:ea typeface="宋体" panose="02010600030101010101" pitchFamily="2" charset="-122"/>
                  <a:cs typeface="Arial" panose="020B0604020202020204"/>
                  <a:sym typeface="Arial" panose="020B0604020202020204"/>
                </a:rPr>
                <a:t>4</a:t>
              </a:r>
              <a:r>
                <a:rPr lang="zh-CN" altLang="en-US" sz="1400" kern="0">
                  <a:solidFill>
                    <a:srgbClr val="000000"/>
                  </a:solidFill>
                  <a:ea typeface="宋体" panose="02010600030101010101" pitchFamily="2" charset="-122"/>
                  <a:cs typeface="Arial" panose="020B0604020202020204"/>
                  <a:sym typeface="Arial" panose="020B0604020202020204"/>
                </a:rPr>
                <a:t>升到</a:t>
              </a:r>
              <a:r>
                <a:rPr lang="en-US" altLang="zh-CN" sz="1400" kern="0">
                  <a:solidFill>
                    <a:srgbClr val="000000"/>
                  </a:solidFill>
                  <a:ea typeface="宋体" panose="02010600030101010101" pitchFamily="2" charset="-122"/>
                  <a:cs typeface="Arial" panose="020B0604020202020204"/>
                  <a:sym typeface="Arial" panose="020B0604020202020204"/>
                </a:rPr>
                <a:t>16.</a:t>
              </a:r>
            </a:p>
          </p:txBody>
        </p:sp>
        <p:sp>
          <p:nvSpPr>
            <p:cNvPr id="19" name="文本框 18">
              <a:extLst>
                <a:ext uri="{FF2B5EF4-FFF2-40B4-BE49-F238E27FC236}">
                  <a16:creationId xmlns:a16="http://schemas.microsoft.com/office/drawing/2014/main" id="{EEF3920F-E853-4160-9E33-DF3E299B5BF5}"/>
                </a:ext>
              </a:extLst>
            </p:cNvPr>
            <p:cNvSpPr txBox="1"/>
            <p:nvPr/>
          </p:nvSpPr>
          <p:spPr>
            <a:xfrm>
              <a:off x="5191500" y="4124416"/>
              <a:ext cx="2762250" cy="521970"/>
            </a:xfrm>
            <a:prstGeom prst="rect">
              <a:avLst/>
            </a:prstGeom>
            <a:noFill/>
          </p:spPr>
          <p:txBody>
            <a:bodyPr wrap="square" rtlCol="0">
              <a:spAutoFit/>
            </a:bodyPr>
            <a:lstStyle/>
            <a:p>
              <a:pPr rtl="0">
                <a:buClr>
                  <a:srgbClr val="000000"/>
                </a:buClr>
                <a:buFont typeface="Arial" panose="020B0604020202020204"/>
                <a:buNone/>
              </a:pPr>
              <a:r>
                <a:rPr lang="zh-CN" altLang="en-US" sz="1400" kern="0">
                  <a:solidFill>
                    <a:srgbClr val="000000"/>
                  </a:solidFill>
                  <a:cs typeface="Arial" panose="020B0604020202020204"/>
                  <a:sym typeface="Arial" panose="020B0604020202020204"/>
                </a:rPr>
                <a:t>可以看出其计算与普通卷积相同，只不过需要将卷积核矩阵转置。</a:t>
              </a:r>
            </a:p>
          </p:txBody>
        </p:sp>
      </p:grpSp>
    </p:spTree>
    <p:extLst>
      <p:ext uri="{BB962C8B-B14F-4D97-AF65-F5344CB8AC3E}">
        <p14:creationId xmlns:p14="http://schemas.microsoft.com/office/powerpoint/2010/main" val="178263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7629094F-F798-4FB4-BC61-255D20B3F728}"/>
              </a:ext>
            </a:extLst>
          </p:cNvPr>
          <p:cNvSpPr txBox="1"/>
          <p:nvPr/>
        </p:nvSpPr>
        <p:spPr>
          <a:xfrm>
            <a:off x="231590" y="255587"/>
            <a:ext cx="6613094" cy="40011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cs typeface="宋体" panose="02010600030101010101" pitchFamily="2" charset="-122"/>
              </a:rPr>
              <a:t>装置卷积计算可以表示为</a:t>
            </a:r>
            <a:r>
              <a:rPr lang="zh-CN" altLang="en-US" sz="2000" dirty="0">
                <a:latin typeface="Times New Roman" panose="02020603050405020304" charset="0"/>
                <a:ea typeface="宋体" panose="02010600030101010101" pitchFamily="2" charset="-122"/>
                <a:cs typeface="Times New Roman" panose="02020603050405020304" charset="0"/>
              </a:rPr>
              <a:t>k=3, s=1 and p=0</a:t>
            </a:r>
            <a:r>
              <a:rPr lang="zh-CN" altLang="en-US" sz="2000" b="1" dirty="0">
                <a:latin typeface="宋体" panose="02010600030101010101" pitchFamily="2" charset="-122"/>
                <a:ea typeface="宋体" panose="02010600030101010101" pitchFamily="2" charset="-122"/>
                <a:cs typeface="宋体" panose="02010600030101010101" pitchFamily="2" charset="-122"/>
              </a:rPr>
              <a:t>：</a:t>
            </a:r>
          </a:p>
        </p:txBody>
      </p:sp>
      <p:pic>
        <p:nvPicPr>
          <p:cNvPr id="23" name="图片 22">
            <a:extLst>
              <a:ext uri="{FF2B5EF4-FFF2-40B4-BE49-F238E27FC236}">
                <a16:creationId xmlns:a16="http://schemas.microsoft.com/office/drawing/2014/main" id="{206021F4-3D24-49FB-9613-7DF9470113E6}"/>
              </a:ext>
            </a:extLst>
          </p:cNvPr>
          <p:cNvPicPr>
            <a:picLocks noChangeAspect="1"/>
          </p:cNvPicPr>
          <p:nvPr>
            <p:custDataLst>
              <p:tags r:id="rId1"/>
            </p:custDataLst>
          </p:nvPr>
        </p:nvPicPr>
        <p:blipFill>
          <a:blip r:embed="rId3"/>
          <a:stretch>
            <a:fillRect/>
          </a:stretch>
        </p:blipFill>
        <p:spPr>
          <a:xfrm rot="16200000" flipH="1">
            <a:off x="-1144905" y="2599055"/>
            <a:ext cx="4057650" cy="885825"/>
          </a:xfrm>
          <a:prstGeom prst="rect">
            <a:avLst/>
          </a:prstGeom>
        </p:spPr>
      </p:pic>
      <p:sp>
        <p:nvSpPr>
          <p:cNvPr id="24" name="文本框 23">
            <a:extLst>
              <a:ext uri="{FF2B5EF4-FFF2-40B4-BE49-F238E27FC236}">
                <a16:creationId xmlns:a16="http://schemas.microsoft.com/office/drawing/2014/main" id="{1C7290AD-5C32-4A4B-8BF1-3C3627CC4DD3}"/>
              </a:ext>
            </a:extLst>
          </p:cNvPr>
          <p:cNvSpPr txBox="1"/>
          <p:nvPr/>
        </p:nvSpPr>
        <p:spPr>
          <a:xfrm>
            <a:off x="1604405" y="2087199"/>
            <a:ext cx="461665" cy="1832702"/>
          </a:xfrm>
          <a:prstGeom prst="rect">
            <a:avLst/>
          </a:prstGeom>
          <a:noFill/>
        </p:spPr>
        <p:txBody>
          <a:bodyPr vert="eaVert" wrap="square" rtlCol="0">
            <a:spAutoFit/>
          </a:bodyPr>
          <a:lstStyle/>
          <a:p>
            <a:r>
              <a:rPr lang="en-US" altLang="zh-CN" dirty="0"/>
              <a:t>(x1,x2, x3, x4)</a:t>
            </a:r>
          </a:p>
        </p:txBody>
      </p:sp>
      <p:sp>
        <p:nvSpPr>
          <p:cNvPr id="25" name="矩形 24">
            <a:extLst>
              <a:ext uri="{FF2B5EF4-FFF2-40B4-BE49-F238E27FC236}">
                <a16:creationId xmlns:a16="http://schemas.microsoft.com/office/drawing/2014/main" id="{86B1B27C-C926-4789-BAB6-8A44E1D49614}"/>
              </a:ext>
            </a:extLst>
          </p:cNvPr>
          <p:cNvSpPr/>
          <p:nvPr/>
        </p:nvSpPr>
        <p:spPr>
          <a:xfrm>
            <a:off x="569595" y="3689350"/>
            <a:ext cx="215900" cy="1282700"/>
          </a:xfrm>
          <a:prstGeom prst="rect">
            <a:avLst/>
          </a:prstGeom>
          <a:noFill/>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7D0589E-09B7-49D8-94B0-B793B36D1AE3}"/>
              </a:ext>
            </a:extLst>
          </p:cNvPr>
          <p:cNvSpPr/>
          <p:nvPr/>
        </p:nvSpPr>
        <p:spPr>
          <a:xfrm>
            <a:off x="569595" y="2787650"/>
            <a:ext cx="215900" cy="215900"/>
          </a:xfrm>
          <a:prstGeom prst="rect">
            <a:avLst/>
          </a:prstGeom>
          <a:noFill/>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ACF3B40-2656-430D-A285-4E8A5F140868}"/>
              </a:ext>
            </a:extLst>
          </p:cNvPr>
          <p:cNvSpPr/>
          <p:nvPr/>
        </p:nvSpPr>
        <p:spPr>
          <a:xfrm>
            <a:off x="569595" y="1814195"/>
            <a:ext cx="215900" cy="215900"/>
          </a:xfrm>
          <a:prstGeom prst="rect">
            <a:avLst/>
          </a:prstGeom>
          <a:noFill/>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右箭头 9">
            <a:extLst>
              <a:ext uri="{FF2B5EF4-FFF2-40B4-BE49-F238E27FC236}">
                <a16:creationId xmlns:a16="http://schemas.microsoft.com/office/drawing/2014/main" id="{33AFD5A5-D7E2-4EBB-8C97-7D76632DC7DC}"/>
              </a:ext>
            </a:extLst>
          </p:cNvPr>
          <p:cNvSpPr/>
          <p:nvPr/>
        </p:nvSpPr>
        <p:spPr>
          <a:xfrm flipV="1">
            <a:off x="2323268" y="2711449"/>
            <a:ext cx="3462337" cy="175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流程图: 汇总连接 28">
            <a:extLst>
              <a:ext uri="{FF2B5EF4-FFF2-40B4-BE49-F238E27FC236}">
                <a16:creationId xmlns:a16="http://schemas.microsoft.com/office/drawing/2014/main" id="{05E211C5-F570-4BFB-9228-423280323F52}"/>
              </a:ext>
            </a:extLst>
          </p:cNvPr>
          <p:cNvSpPr/>
          <p:nvPr/>
        </p:nvSpPr>
        <p:spPr>
          <a:xfrm>
            <a:off x="1418931" y="2646665"/>
            <a:ext cx="165100" cy="16510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A8469E9-2BF5-433A-AF70-F8E13F95FA99}"/>
              </a:ext>
            </a:extLst>
          </p:cNvPr>
          <p:cNvSpPr txBox="1"/>
          <p:nvPr/>
        </p:nvSpPr>
        <p:spPr>
          <a:xfrm>
            <a:off x="2255612" y="1799568"/>
            <a:ext cx="3763448"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宋体" panose="02010600030101010101" pitchFamily="2" charset="-122"/>
              </a:rPr>
              <a:t>可以看到通过内积操作，</a:t>
            </a:r>
            <a:r>
              <a:rPr lang="en-US" altLang="zh-CN" dirty="0">
                <a:latin typeface="宋体" panose="02010600030101010101" pitchFamily="2" charset="-122"/>
                <a:ea typeface="宋体" panose="02010600030101010101" pitchFamily="2" charset="-122"/>
                <a:cs typeface="宋体" panose="02010600030101010101" pitchFamily="2" charset="-122"/>
              </a:rPr>
              <a:t>x1</a:t>
            </a:r>
            <a:r>
              <a:rPr lang="zh-CN" altLang="en-US" dirty="0">
                <a:latin typeface="宋体" panose="02010600030101010101" pitchFamily="2" charset="-122"/>
                <a:ea typeface="宋体" panose="02010600030101010101" pitchFamily="2" charset="-122"/>
                <a:cs typeface="宋体" panose="02010600030101010101" pitchFamily="2" charset="-122"/>
              </a:rPr>
              <a:t>会作用到对应的</a:t>
            </a:r>
            <a:r>
              <a:rPr lang="en-US" altLang="zh-CN" dirty="0">
                <a:latin typeface="宋体" panose="02010600030101010101" pitchFamily="2" charset="-122"/>
                <a:ea typeface="宋体" panose="02010600030101010101" pitchFamily="2" charset="-122"/>
                <a:cs typeface="宋体" panose="02010600030101010101" pitchFamily="2" charset="-122"/>
              </a:rPr>
              <a:t>9</a:t>
            </a:r>
            <a:r>
              <a:rPr lang="zh-CN" altLang="en-US" dirty="0">
                <a:latin typeface="宋体" panose="02010600030101010101" pitchFamily="2" charset="-122"/>
                <a:ea typeface="宋体" panose="02010600030101010101" pitchFamily="2" charset="-122"/>
                <a:cs typeface="宋体" panose="02010600030101010101" pitchFamily="2" charset="-122"/>
              </a:rPr>
              <a:t>个点上，</a:t>
            </a:r>
            <a:r>
              <a:rPr lang="en-US" altLang="zh-CN" dirty="0">
                <a:latin typeface="宋体" panose="02010600030101010101" pitchFamily="2" charset="-122"/>
                <a:ea typeface="宋体" panose="02010600030101010101" pitchFamily="2" charset="-122"/>
                <a:cs typeface="宋体" panose="02010600030101010101" pitchFamily="2" charset="-122"/>
              </a:rPr>
              <a:t>x2</a:t>
            </a:r>
            <a:r>
              <a:rPr lang="zh-CN" altLang="en-US" dirty="0">
                <a:latin typeface="宋体" panose="02010600030101010101" pitchFamily="2" charset="-122"/>
                <a:ea typeface="宋体" panose="02010600030101010101" pitchFamily="2" charset="-122"/>
                <a:cs typeface="宋体" panose="02010600030101010101" pitchFamily="2" charset="-122"/>
              </a:rPr>
              <a:t>一样。</a:t>
            </a:r>
          </a:p>
        </p:txBody>
      </p:sp>
      <p:sp>
        <p:nvSpPr>
          <p:cNvPr id="31" name="文本框 30">
            <a:extLst>
              <a:ext uri="{FF2B5EF4-FFF2-40B4-BE49-F238E27FC236}">
                <a16:creationId xmlns:a16="http://schemas.microsoft.com/office/drawing/2014/main" id="{F6867FA5-FEB3-47D0-9E22-A1B41821885A}"/>
              </a:ext>
            </a:extLst>
          </p:cNvPr>
          <p:cNvSpPr txBox="1"/>
          <p:nvPr/>
        </p:nvSpPr>
        <p:spPr>
          <a:xfrm>
            <a:off x="2575938" y="3152358"/>
            <a:ext cx="1803400" cy="39878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因此两边等效</a:t>
            </a:r>
          </a:p>
        </p:txBody>
      </p:sp>
      <p:pic>
        <p:nvPicPr>
          <p:cNvPr id="32" name="图片 0">
            <a:extLst>
              <a:ext uri="{FF2B5EF4-FFF2-40B4-BE49-F238E27FC236}">
                <a16:creationId xmlns:a16="http://schemas.microsoft.com/office/drawing/2014/main" id="{CD6A2B5C-9D83-4069-9AB9-928430DC85D4}"/>
              </a:ext>
            </a:extLst>
          </p:cNvPr>
          <p:cNvPicPr>
            <a:picLocks noChangeAspect="1"/>
          </p:cNvPicPr>
          <p:nvPr/>
        </p:nvPicPr>
        <p:blipFill>
          <a:blip r:embed="rId4"/>
          <a:stretch>
            <a:fillRect/>
          </a:stretch>
        </p:blipFill>
        <p:spPr>
          <a:xfrm>
            <a:off x="6844684" y="804545"/>
            <a:ext cx="4432935" cy="4182110"/>
          </a:xfrm>
          <a:prstGeom prst="rect">
            <a:avLst/>
          </a:prstGeom>
        </p:spPr>
      </p:pic>
      <p:sp>
        <p:nvSpPr>
          <p:cNvPr id="14" name="文本框 13">
            <a:extLst>
              <a:ext uri="{FF2B5EF4-FFF2-40B4-BE49-F238E27FC236}">
                <a16:creationId xmlns:a16="http://schemas.microsoft.com/office/drawing/2014/main" id="{9F85A44B-B626-45E8-B801-6F03B15E8BB0}"/>
              </a:ext>
            </a:extLst>
          </p:cNvPr>
          <p:cNvSpPr txBox="1"/>
          <p:nvPr/>
        </p:nvSpPr>
        <p:spPr>
          <a:xfrm>
            <a:off x="1007222" y="5805782"/>
            <a:ext cx="6094428" cy="646331"/>
          </a:xfrm>
          <a:prstGeom prst="rect">
            <a:avLst/>
          </a:prstGeom>
          <a:noFill/>
        </p:spPr>
        <p:txBody>
          <a:bodyPr wrap="square">
            <a:spAutoFit/>
          </a:bodyPr>
          <a:lstStyle/>
          <a:p>
            <a:r>
              <a:rPr lang="zh-CN" altLang="en-US" dirty="0"/>
              <a:t>棋盘：</a:t>
            </a:r>
            <a:endParaRPr lang="en-US" altLang="zh-CN" dirty="0"/>
          </a:p>
          <a:p>
            <a:r>
              <a:rPr lang="zh-CN" altLang="en-US" dirty="0"/>
              <a:t>https://distill.pub/2016/deconv-checkerboard/</a:t>
            </a:r>
          </a:p>
        </p:txBody>
      </p:sp>
    </p:spTree>
    <p:extLst>
      <p:ext uri="{BB962C8B-B14F-4D97-AF65-F5344CB8AC3E}">
        <p14:creationId xmlns:p14="http://schemas.microsoft.com/office/powerpoint/2010/main" val="160242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38;p21">
            <a:extLst>
              <a:ext uri="{FF2B5EF4-FFF2-40B4-BE49-F238E27FC236}">
                <a16:creationId xmlns:a16="http://schemas.microsoft.com/office/drawing/2014/main" id="{87D19C04-0C32-4EC8-8B7E-D4BC72F4F175}"/>
              </a:ext>
            </a:extLst>
          </p:cNvPr>
          <p:cNvSpPr txBox="1">
            <a:spLocks/>
          </p:cNvSpPr>
          <p:nvPr/>
        </p:nvSpPr>
        <p:spPr>
          <a:xfrm>
            <a:off x="98250" y="16350"/>
            <a:ext cx="8826600" cy="602700"/>
          </a:xfrm>
          <a:prstGeom prst="rect">
            <a:avLst/>
          </a:prstGeom>
        </p:spPr>
        <p:txBody>
          <a:bodyPr spcFirstLastPara="1" wrap="square" lIns="91425" tIns="91425" rIns="91425" bIns="91425" anchor="ctr" anchorCtr="0">
            <a:noAutofit/>
          </a:bodyPr>
          <a:lstStyle>
            <a:lvl1pPr lvl="0" algn="l" defTabSz="913765">
              <a:lnSpc>
                <a:spcPct val="90000"/>
              </a:lnSpc>
              <a:spcBef>
                <a:spcPct val="0"/>
              </a:spcBef>
              <a:buNone/>
              <a:defRPr sz="2800" b="1" kern="1200">
                <a:solidFill>
                  <a:schemeClr val="tx1"/>
                </a:solidFill>
                <a:latin typeface="Arial"/>
                <a:ea typeface="微软雅黑"/>
              </a:defRPr>
            </a:lvl1pPr>
          </a:lstStyle>
          <a:p>
            <a:pPr rtl="0">
              <a:spcBef>
                <a:spcPts val="0"/>
              </a:spcBef>
            </a:pPr>
            <a:r>
              <a:rPr lang="zh-CN" altLang="zh-HK">
                <a:ea typeface="宋体" panose="02010600030101010101" pitchFamily="2" charset="-122"/>
              </a:rPr>
              <a:t>特征图大小计算</a:t>
            </a:r>
          </a:p>
        </p:txBody>
      </p:sp>
      <p:pic>
        <p:nvPicPr>
          <p:cNvPr id="14" name="图片 13">
            <a:extLst>
              <a:ext uri="{FF2B5EF4-FFF2-40B4-BE49-F238E27FC236}">
                <a16:creationId xmlns:a16="http://schemas.microsoft.com/office/drawing/2014/main" id="{07333475-7E97-4168-8D04-88118C9A8E73}"/>
              </a:ext>
            </a:extLst>
          </p:cNvPr>
          <p:cNvPicPr>
            <a:picLocks noChangeAspect="1"/>
          </p:cNvPicPr>
          <p:nvPr/>
        </p:nvPicPr>
        <p:blipFill>
          <a:blip r:embed="rId2"/>
          <a:stretch>
            <a:fillRect/>
          </a:stretch>
        </p:blipFill>
        <p:spPr>
          <a:xfrm>
            <a:off x="1969616" y="3875411"/>
            <a:ext cx="7334250" cy="685800"/>
          </a:xfrm>
          <a:prstGeom prst="rect">
            <a:avLst/>
          </a:prstGeom>
        </p:spPr>
      </p:pic>
      <p:sp>
        <p:nvSpPr>
          <p:cNvPr id="15" name="文本框 14">
            <a:extLst>
              <a:ext uri="{FF2B5EF4-FFF2-40B4-BE49-F238E27FC236}">
                <a16:creationId xmlns:a16="http://schemas.microsoft.com/office/drawing/2014/main" id="{DD8FAE64-A2CB-4062-9D36-00FF3D479C15}"/>
              </a:ext>
            </a:extLst>
          </p:cNvPr>
          <p:cNvSpPr txBox="1"/>
          <p:nvPr/>
        </p:nvSpPr>
        <p:spPr>
          <a:xfrm>
            <a:off x="2020416" y="3455676"/>
            <a:ext cx="349250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反卷积特征图大小计算方法</a:t>
            </a:r>
          </a:p>
        </p:txBody>
      </p:sp>
      <p:pic>
        <p:nvPicPr>
          <p:cNvPr id="16" name="图片 15">
            <a:extLst>
              <a:ext uri="{FF2B5EF4-FFF2-40B4-BE49-F238E27FC236}">
                <a16:creationId xmlns:a16="http://schemas.microsoft.com/office/drawing/2014/main" id="{32856ABC-49BF-440B-BED3-8D679A9B826E}"/>
              </a:ext>
            </a:extLst>
          </p:cNvPr>
          <p:cNvPicPr>
            <a:picLocks noChangeAspect="1"/>
          </p:cNvPicPr>
          <p:nvPr/>
        </p:nvPicPr>
        <p:blipFill>
          <a:blip r:embed="rId3"/>
          <a:stretch>
            <a:fillRect/>
          </a:stretch>
        </p:blipFill>
        <p:spPr>
          <a:xfrm>
            <a:off x="2007716" y="2239651"/>
            <a:ext cx="4875911" cy="724025"/>
          </a:xfrm>
          <a:prstGeom prst="rect">
            <a:avLst/>
          </a:prstGeom>
        </p:spPr>
      </p:pic>
      <p:sp>
        <p:nvSpPr>
          <p:cNvPr id="17" name="文本框 16">
            <a:extLst>
              <a:ext uri="{FF2B5EF4-FFF2-40B4-BE49-F238E27FC236}">
                <a16:creationId xmlns:a16="http://schemas.microsoft.com/office/drawing/2014/main" id="{2AC7738C-BD2F-4975-BDBF-50E3F4AD91FB}"/>
              </a:ext>
            </a:extLst>
          </p:cNvPr>
          <p:cNvSpPr txBox="1"/>
          <p:nvPr/>
        </p:nvSpPr>
        <p:spPr>
          <a:xfrm>
            <a:off x="1969616" y="1456061"/>
            <a:ext cx="349250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卷积特征图大小计算方法</a:t>
            </a:r>
          </a:p>
        </p:txBody>
      </p:sp>
    </p:spTree>
    <p:extLst>
      <p:ext uri="{BB962C8B-B14F-4D97-AF65-F5344CB8AC3E}">
        <p14:creationId xmlns:p14="http://schemas.microsoft.com/office/powerpoint/2010/main" val="2994462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E7F8055-64A4-448D-B7BD-0CD9A6AD401C}"/>
              </a:ext>
            </a:extLst>
          </p:cNvPr>
          <p:cNvPicPr>
            <a:picLocks noChangeAspect="1"/>
          </p:cNvPicPr>
          <p:nvPr/>
        </p:nvPicPr>
        <p:blipFill>
          <a:blip r:embed="rId2"/>
          <a:stretch>
            <a:fillRect/>
          </a:stretch>
        </p:blipFill>
        <p:spPr>
          <a:xfrm>
            <a:off x="466666" y="630681"/>
            <a:ext cx="4033520" cy="3627120"/>
          </a:xfrm>
          <a:prstGeom prst="rect">
            <a:avLst/>
          </a:prstGeom>
        </p:spPr>
      </p:pic>
      <p:sp>
        <p:nvSpPr>
          <p:cNvPr id="3" name="文本框 2">
            <a:extLst>
              <a:ext uri="{FF2B5EF4-FFF2-40B4-BE49-F238E27FC236}">
                <a16:creationId xmlns:a16="http://schemas.microsoft.com/office/drawing/2014/main" id="{EF475DBF-5CE1-4994-8714-F7B098B54A63}"/>
              </a:ext>
            </a:extLst>
          </p:cNvPr>
          <p:cNvSpPr txBox="1"/>
          <p:nvPr/>
        </p:nvSpPr>
        <p:spPr>
          <a:xfrm>
            <a:off x="470515" y="195309"/>
            <a:ext cx="1926455" cy="369332"/>
          </a:xfrm>
          <a:prstGeom prst="rect">
            <a:avLst/>
          </a:prstGeom>
          <a:noFill/>
        </p:spPr>
        <p:txBody>
          <a:bodyPr wrap="square" rtlCol="0">
            <a:spAutoFit/>
          </a:bodyPr>
          <a:lstStyle/>
          <a:p>
            <a:r>
              <a:rPr lang="zh-CN" altLang="en-US" dirty="0"/>
              <a:t>单通道图像转换</a:t>
            </a:r>
          </a:p>
        </p:txBody>
      </p:sp>
      <p:pic>
        <p:nvPicPr>
          <p:cNvPr id="4" name="图片 0">
            <a:extLst>
              <a:ext uri="{FF2B5EF4-FFF2-40B4-BE49-F238E27FC236}">
                <a16:creationId xmlns:a16="http://schemas.microsoft.com/office/drawing/2014/main" id="{4B2427C0-954E-45C7-B32E-8F52E937916D}"/>
              </a:ext>
            </a:extLst>
          </p:cNvPr>
          <p:cNvPicPr>
            <a:picLocks noChangeAspect="1"/>
          </p:cNvPicPr>
          <p:nvPr/>
        </p:nvPicPr>
        <p:blipFill>
          <a:blip r:embed="rId3"/>
          <a:stretch>
            <a:fillRect/>
          </a:stretch>
        </p:blipFill>
        <p:spPr>
          <a:xfrm>
            <a:off x="6264675" y="762443"/>
            <a:ext cx="1030605" cy="3561080"/>
          </a:xfrm>
          <a:prstGeom prst="rect">
            <a:avLst/>
          </a:prstGeom>
        </p:spPr>
      </p:pic>
      <p:pic>
        <p:nvPicPr>
          <p:cNvPr id="5" name="图片 4">
            <a:extLst>
              <a:ext uri="{FF2B5EF4-FFF2-40B4-BE49-F238E27FC236}">
                <a16:creationId xmlns:a16="http://schemas.microsoft.com/office/drawing/2014/main" id="{81A1BDA0-D22D-4FC6-BB51-9A93B99E6D11}"/>
              </a:ext>
            </a:extLst>
          </p:cNvPr>
          <p:cNvPicPr>
            <a:picLocks noChangeAspect="1"/>
          </p:cNvPicPr>
          <p:nvPr/>
        </p:nvPicPr>
        <p:blipFill>
          <a:blip r:embed="rId4"/>
          <a:stretch>
            <a:fillRect/>
          </a:stretch>
        </p:blipFill>
        <p:spPr>
          <a:xfrm>
            <a:off x="7828511" y="762443"/>
            <a:ext cx="1377634" cy="5961355"/>
          </a:xfrm>
          <a:prstGeom prst="rect">
            <a:avLst/>
          </a:prstGeom>
        </p:spPr>
      </p:pic>
      <p:sp>
        <p:nvSpPr>
          <p:cNvPr id="6" name="文本框 5">
            <a:extLst>
              <a:ext uri="{FF2B5EF4-FFF2-40B4-BE49-F238E27FC236}">
                <a16:creationId xmlns:a16="http://schemas.microsoft.com/office/drawing/2014/main" id="{140FBD86-89CF-49E6-8E28-42B0C80076B8}"/>
              </a:ext>
            </a:extLst>
          </p:cNvPr>
          <p:cNvSpPr txBox="1"/>
          <p:nvPr/>
        </p:nvSpPr>
        <p:spPr>
          <a:xfrm>
            <a:off x="6123997" y="195309"/>
            <a:ext cx="1926455" cy="369332"/>
          </a:xfrm>
          <a:prstGeom prst="rect">
            <a:avLst/>
          </a:prstGeom>
          <a:noFill/>
        </p:spPr>
        <p:txBody>
          <a:bodyPr wrap="square" rtlCol="0">
            <a:spAutoFit/>
          </a:bodyPr>
          <a:lstStyle/>
          <a:p>
            <a:r>
              <a:rPr lang="en-US" altLang="zh-CN" dirty="0"/>
              <a:t>3</a:t>
            </a:r>
            <a:r>
              <a:rPr lang="zh-CN" altLang="en-US" dirty="0"/>
              <a:t>通道图像转换</a:t>
            </a:r>
          </a:p>
        </p:txBody>
      </p:sp>
    </p:spTree>
    <p:extLst>
      <p:ext uri="{BB962C8B-B14F-4D97-AF65-F5344CB8AC3E}">
        <p14:creationId xmlns:p14="http://schemas.microsoft.com/office/powerpoint/2010/main" val="2892744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0;p20">
            <a:extLst>
              <a:ext uri="{FF2B5EF4-FFF2-40B4-BE49-F238E27FC236}">
                <a16:creationId xmlns:a16="http://schemas.microsoft.com/office/drawing/2014/main" id="{69D75684-2A01-45AF-AD68-8A5E8F888919}"/>
              </a:ext>
            </a:extLst>
          </p:cNvPr>
          <p:cNvSpPr txBox="1">
            <a:spLocks/>
          </p:cNvSpPr>
          <p:nvPr/>
        </p:nvSpPr>
        <p:spPr>
          <a:xfrm>
            <a:off x="98250" y="173990"/>
            <a:ext cx="8826600" cy="445060"/>
          </a:xfrm>
          <a:prstGeom prst="rect">
            <a:avLst/>
          </a:prstGeom>
        </p:spPr>
        <p:txBody>
          <a:bodyPr spcFirstLastPara="1" wrap="square" lIns="91425" tIns="91425" rIns="91425" bIns="91425" anchor="ctr" anchorCtr="0">
            <a:noAutofit/>
          </a:bodyPr>
          <a:lstStyle>
            <a:lvl1pPr lvl="0" algn="l" defTabSz="913765">
              <a:lnSpc>
                <a:spcPct val="90000"/>
              </a:lnSpc>
              <a:spcBef>
                <a:spcPct val="0"/>
              </a:spcBef>
              <a:buNone/>
              <a:defRPr sz="2800" b="1" kern="1200">
                <a:solidFill>
                  <a:schemeClr val="tx1"/>
                </a:solidFill>
                <a:latin typeface="Arial"/>
                <a:ea typeface="微软雅黑"/>
              </a:defRPr>
            </a:lvl1pPr>
          </a:lstStyle>
          <a:p>
            <a:pPr rtl="0">
              <a:spcBef>
                <a:spcPts val="0"/>
              </a:spcBef>
            </a:pPr>
            <a:r>
              <a:rPr lang="zh-CN" altLang="zh-HK" dirty="0">
                <a:ea typeface="宋体" panose="02010600030101010101" pitchFamily="2" charset="-122"/>
              </a:rPr>
              <a:t>加速操作</a:t>
            </a:r>
          </a:p>
        </p:txBody>
      </p:sp>
      <p:sp>
        <p:nvSpPr>
          <p:cNvPr id="3" name="文本框 2">
            <a:extLst>
              <a:ext uri="{FF2B5EF4-FFF2-40B4-BE49-F238E27FC236}">
                <a16:creationId xmlns:a16="http://schemas.microsoft.com/office/drawing/2014/main" id="{0A3A3498-63CE-4FD2-8C3E-15C1B175B857}"/>
              </a:ext>
            </a:extLst>
          </p:cNvPr>
          <p:cNvSpPr txBox="1"/>
          <p:nvPr/>
        </p:nvSpPr>
        <p:spPr>
          <a:xfrm>
            <a:off x="363652" y="836900"/>
            <a:ext cx="7431608" cy="40011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cs typeface="宋体" panose="02010600030101010101" pitchFamily="2" charset="-122"/>
              </a:rPr>
              <a:t>Kernel</a:t>
            </a:r>
            <a:r>
              <a:rPr lang="zh-CN" altLang="en-US" sz="2000" dirty="0">
                <a:latin typeface="宋体" panose="02010600030101010101" pitchFamily="2" charset="-122"/>
                <a:ea typeface="宋体" panose="02010600030101010101" pitchFamily="2" charset="-122"/>
                <a:cs typeface="宋体" panose="02010600030101010101" pitchFamily="2" charset="-122"/>
              </a:rPr>
              <a:t>变换也应该要对应着进行变换</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输出是一个通道</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a:t>
            </a:r>
          </a:p>
        </p:txBody>
      </p:sp>
      <p:pic>
        <p:nvPicPr>
          <p:cNvPr id="4" name="图片 3">
            <a:extLst>
              <a:ext uri="{FF2B5EF4-FFF2-40B4-BE49-F238E27FC236}">
                <a16:creationId xmlns:a16="http://schemas.microsoft.com/office/drawing/2014/main" id="{C2D6A952-EAC5-46E1-A0A3-658F5A102FA7}"/>
              </a:ext>
            </a:extLst>
          </p:cNvPr>
          <p:cNvPicPr>
            <a:picLocks noChangeAspect="1"/>
          </p:cNvPicPr>
          <p:nvPr/>
        </p:nvPicPr>
        <p:blipFill rotWithShape="1">
          <a:blip r:embed="rId2"/>
          <a:srcRect b="7717"/>
          <a:stretch/>
        </p:blipFill>
        <p:spPr>
          <a:xfrm>
            <a:off x="482055" y="1421666"/>
            <a:ext cx="1044903" cy="3186424"/>
          </a:xfrm>
          <a:prstGeom prst="rect">
            <a:avLst/>
          </a:prstGeom>
        </p:spPr>
      </p:pic>
      <p:pic>
        <p:nvPicPr>
          <p:cNvPr id="5" name="图片 4">
            <a:extLst>
              <a:ext uri="{FF2B5EF4-FFF2-40B4-BE49-F238E27FC236}">
                <a16:creationId xmlns:a16="http://schemas.microsoft.com/office/drawing/2014/main" id="{EC6E1CD9-7B90-498D-BD3A-AC62BA2D4222}"/>
              </a:ext>
            </a:extLst>
          </p:cNvPr>
          <p:cNvPicPr>
            <a:picLocks noChangeAspect="1"/>
          </p:cNvPicPr>
          <p:nvPr/>
        </p:nvPicPr>
        <p:blipFill rotWithShape="1">
          <a:blip r:embed="rId3"/>
          <a:srcRect t="1" b="47033"/>
          <a:stretch/>
        </p:blipFill>
        <p:spPr>
          <a:xfrm>
            <a:off x="3382847" y="1675297"/>
            <a:ext cx="8015191" cy="400110"/>
          </a:xfrm>
          <a:prstGeom prst="rect">
            <a:avLst/>
          </a:prstGeom>
        </p:spPr>
      </p:pic>
      <p:cxnSp>
        <p:nvCxnSpPr>
          <p:cNvPr id="6" name="直接箭头连接符 5">
            <a:extLst>
              <a:ext uri="{FF2B5EF4-FFF2-40B4-BE49-F238E27FC236}">
                <a16:creationId xmlns:a16="http://schemas.microsoft.com/office/drawing/2014/main" id="{DEDAD492-3F12-4A7B-94BD-BC339ADBB3BC}"/>
              </a:ext>
            </a:extLst>
          </p:cNvPr>
          <p:cNvCxnSpPr/>
          <p:nvPr/>
        </p:nvCxnSpPr>
        <p:spPr>
          <a:xfrm flipV="1">
            <a:off x="1590675" y="2737485"/>
            <a:ext cx="1472565" cy="12065"/>
          </a:xfrm>
          <a:prstGeom prst="straightConnector1">
            <a:avLst/>
          </a:prstGeom>
          <a:ln w="12700">
            <a:solidFill>
              <a:schemeClr val="bg2"/>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DEC4FBC-DAD3-41CD-9109-57178B133EBD}"/>
              </a:ext>
            </a:extLst>
          </p:cNvPr>
          <p:cNvSpPr txBox="1"/>
          <p:nvPr/>
        </p:nvSpPr>
        <p:spPr>
          <a:xfrm>
            <a:off x="1590675" y="1527076"/>
            <a:ext cx="1616593" cy="923330"/>
          </a:xfrm>
          <a:prstGeom prst="rect">
            <a:avLst/>
          </a:prstGeom>
          <a:noFill/>
        </p:spPr>
        <p:txBody>
          <a:bodyPr wrap="square" rtlCol="0">
            <a:spAutoFit/>
          </a:bodyPr>
          <a:lstStyle/>
          <a:p>
            <a:r>
              <a:rPr lang="zh-CN" altLang="en-US" dirty="0"/>
              <a:t>对应着一个输出通道的卷积核沿横排展开</a:t>
            </a:r>
          </a:p>
        </p:txBody>
      </p:sp>
      <p:sp>
        <p:nvSpPr>
          <p:cNvPr id="8" name="文本框 7">
            <a:extLst>
              <a:ext uri="{FF2B5EF4-FFF2-40B4-BE49-F238E27FC236}">
                <a16:creationId xmlns:a16="http://schemas.microsoft.com/office/drawing/2014/main" id="{C7615A7E-EEF7-4CCB-AAF9-12FED5597D43}"/>
              </a:ext>
            </a:extLst>
          </p:cNvPr>
          <p:cNvSpPr txBox="1"/>
          <p:nvPr/>
        </p:nvSpPr>
        <p:spPr>
          <a:xfrm>
            <a:off x="4683760" y="3841750"/>
            <a:ext cx="3111500" cy="706755"/>
          </a:xfrm>
          <a:prstGeom prst="rect">
            <a:avLst/>
          </a:prstGeom>
          <a:noFill/>
        </p:spPr>
        <p:txBody>
          <a:bodyPr wrap="square" rtlCol="0">
            <a:spAutoFit/>
          </a:bodyPr>
          <a:lstStyle/>
          <a:p>
            <a:r>
              <a:rPr lang="zh-CN" altLang="en-US" sz="2000" dirty="0"/>
              <a:t>如果有多个输出通道，卷积核应该怎么堆叠？</a:t>
            </a:r>
          </a:p>
        </p:txBody>
      </p:sp>
      <p:sp>
        <p:nvSpPr>
          <p:cNvPr id="9" name="文本框 8">
            <a:extLst>
              <a:ext uri="{FF2B5EF4-FFF2-40B4-BE49-F238E27FC236}">
                <a16:creationId xmlns:a16="http://schemas.microsoft.com/office/drawing/2014/main" id="{E2C63832-446E-4794-8AB3-BA977ED98F38}"/>
              </a:ext>
            </a:extLst>
          </p:cNvPr>
          <p:cNvSpPr txBox="1"/>
          <p:nvPr/>
        </p:nvSpPr>
        <p:spPr>
          <a:xfrm>
            <a:off x="363652" y="4501528"/>
            <a:ext cx="1616593" cy="584775"/>
          </a:xfrm>
          <a:prstGeom prst="rect">
            <a:avLst/>
          </a:prstGeom>
          <a:noFill/>
        </p:spPr>
        <p:txBody>
          <a:bodyPr wrap="square" rtlCol="0">
            <a:spAutoFit/>
          </a:bodyPr>
          <a:lstStyle/>
          <a:p>
            <a:r>
              <a:rPr lang="zh-CN" altLang="en-US" sz="1600" dirty="0"/>
              <a:t>一个</a:t>
            </a:r>
            <a:r>
              <a:rPr lang="en-US" altLang="zh-CN" sz="1600" b="1" i="0" dirty="0">
                <a:solidFill>
                  <a:srgbClr val="2E3033"/>
                </a:solidFill>
                <a:effectLst/>
                <a:latin typeface="Arial" panose="020B0604020202020204" pitchFamily="34" charset="0"/>
              </a:rPr>
              <a:t>channel</a:t>
            </a:r>
          </a:p>
          <a:p>
            <a:r>
              <a:rPr lang="zh-CN" altLang="en-US" sz="1600" dirty="0"/>
              <a:t>的</a:t>
            </a:r>
            <a:r>
              <a:rPr lang="en-US" altLang="zh-CN" sz="1600" dirty="0"/>
              <a:t>RGB kernel</a:t>
            </a:r>
            <a:endParaRPr lang="zh-CN" altLang="en-US" sz="1600" dirty="0"/>
          </a:p>
        </p:txBody>
      </p:sp>
    </p:spTree>
    <p:extLst>
      <p:ext uri="{BB962C8B-B14F-4D97-AF65-F5344CB8AC3E}">
        <p14:creationId xmlns:p14="http://schemas.microsoft.com/office/powerpoint/2010/main" val="3149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96EA6E-8AE4-44A8-B923-68DE3FEE54DC}"/>
              </a:ext>
            </a:extLst>
          </p:cNvPr>
          <p:cNvPicPr>
            <a:picLocks noChangeAspect="1"/>
          </p:cNvPicPr>
          <p:nvPr/>
        </p:nvPicPr>
        <p:blipFill>
          <a:blip r:embed="rId2"/>
          <a:stretch>
            <a:fillRect/>
          </a:stretch>
        </p:blipFill>
        <p:spPr>
          <a:xfrm>
            <a:off x="434084" y="821999"/>
            <a:ext cx="11043388" cy="5063896"/>
          </a:xfrm>
          <a:prstGeom prst="rect">
            <a:avLst/>
          </a:prstGeom>
        </p:spPr>
      </p:pic>
      <p:pic>
        <p:nvPicPr>
          <p:cNvPr id="3" name="图片 2">
            <a:extLst>
              <a:ext uri="{FF2B5EF4-FFF2-40B4-BE49-F238E27FC236}">
                <a16:creationId xmlns:a16="http://schemas.microsoft.com/office/drawing/2014/main" id="{8205B117-BC63-47CE-9493-6234A5AEC874}"/>
              </a:ext>
            </a:extLst>
          </p:cNvPr>
          <p:cNvPicPr>
            <a:picLocks noChangeAspect="1"/>
          </p:cNvPicPr>
          <p:nvPr/>
        </p:nvPicPr>
        <p:blipFill>
          <a:blip r:embed="rId3"/>
          <a:stretch>
            <a:fillRect/>
          </a:stretch>
        </p:blipFill>
        <p:spPr>
          <a:xfrm>
            <a:off x="610717" y="4350261"/>
            <a:ext cx="2188670" cy="2120804"/>
          </a:xfrm>
          <a:prstGeom prst="rect">
            <a:avLst/>
          </a:prstGeom>
        </p:spPr>
      </p:pic>
      <p:sp>
        <p:nvSpPr>
          <p:cNvPr id="5" name="文本框 4">
            <a:extLst>
              <a:ext uri="{FF2B5EF4-FFF2-40B4-BE49-F238E27FC236}">
                <a16:creationId xmlns:a16="http://schemas.microsoft.com/office/drawing/2014/main" id="{102D62AB-CB65-4309-8157-B0D54BDDD680}"/>
              </a:ext>
            </a:extLst>
          </p:cNvPr>
          <p:cNvSpPr txBox="1"/>
          <p:nvPr/>
        </p:nvSpPr>
        <p:spPr>
          <a:xfrm>
            <a:off x="284084" y="207874"/>
            <a:ext cx="6098961" cy="523220"/>
          </a:xfrm>
          <a:prstGeom prst="rect">
            <a:avLst/>
          </a:prstGeom>
          <a:noFill/>
        </p:spPr>
        <p:txBody>
          <a:bodyPr wrap="square">
            <a:spAutoFit/>
          </a:bodyPr>
          <a:lstStyle/>
          <a:p>
            <a:r>
              <a:rPr lang="zh-CN" altLang="en-US" sz="2800" b="1" dirty="0">
                <a:latin typeface="宋体" panose="02010600030101010101" pitchFamily="2" charset="-122"/>
                <a:ea typeface="宋体" panose="02010600030101010101" pitchFamily="2" charset="-122"/>
                <a:cs typeface="宋体" panose="02010600030101010101" pitchFamily="2" charset="-122"/>
              </a:rPr>
              <a:t>一个</a:t>
            </a:r>
            <a:r>
              <a:rPr lang="en-US" altLang="zh-CN" sz="2800" b="1" dirty="0">
                <a:latin typeface="宋体" panose="02010600030101010101" pitchFamily="2" charset="-122"/>
                <a:ea typeface="宋体" panose="02010600030101010101" pitchFamily="2" charset="-122"/>
                <a:cs typeface="宋体" panose="02010600030101010101" pitchFamily="2" charset="-122"/>
              </a:rPr>
              <a:t>channel</a:t>
            </a:r>
            <a:r>
              <a:rPr lang="zh-CN" altLang="en-US" sz="2800" b="1" dirty="0">
                <a:latin typeface="宋体" panose="02010600030101010101" pitchFamily="2" charset="-122"/>
                <a:ea typeface="宋体" panose="02010600030101010101" pitchFamily="2" charset="-122"/>
                <a:cs typeface="宋体" panose="02010600030101010101" pitchFamily="2" charset="-122"/>
              </a:rPr>
              <a:t>的卷积计算可以表示为：</a:t>
            </a:r>
            <a:endParaRPr lang="zh-CN" altLang="en-US" sz="2800" b="1" dirty="0"/>
          </a:p>
        </p:txBody>
      </p:sp>
    </p:spTree>
    <p:extLst>
      <p:ext uri="{BB962C8B-B14F-4D97-AF65-F5344CB8AC3E}">
        <p14:creationId xmlns:p14="http://schemas.microsoft.com/office/powerpoint/2010/main" val="187500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0">
            <a:extLst>
              <a:ext uri="{FF2B5EF4-FFF2-40B4-BE49-F238E27FC236}">
                <a16:creationId xmlns:a16="http://schemas.microsoft.com/office/drawing/2014/main" id="{F62069C7-0F11-4851-857F-1D18E5B28248}"/>
              </a:ext>
            </a:extLst>
          </p:cNvPr>
          <p:cNvPicPr>
            <a:picLocks noChangeAspect="1"/>
          </p:cNvPicPr>
          <p:nvPr/>
        </p:nvPicPr>
        <p:blipFill>
          <a:blip r:embed="rId2"/>
          <a:stretch>
            <a:fillRect/>
          </a:stretch>
        </p:blipFill>
        <p:spPr>
          <a:xfrm>
            <a:off x="547094" y="161655"/>
            <a:ext cx="9726095" cy="6534689"/>
          </a:xfrm>
          <a:prstGeom prst="rect">
            <a:avLst/>
          </a:prstGeom>
        </p:spPr>
      </p:pic>
      <p:pic>
        <p:nvPicPr>
          <p:cNvPr id="4" name="图片 3">
            <a:extLst>
              <a:ext uri="{FF2B5EF4-FFF2-40B4-BE49-F238E27FC236}">
                <a16:creationId xmlns:a16="http://schemas.microsoft.com/office/drawing/2014/main" id="{DC2A993D-9FE2-45FC-A44C-45AA66556080}"/>
              </a:ext>
            </a:extLst>
          </p:cNvPr>
          <p:cNvPicPr>
            <a:picLocks noChangeAspect="1"/>
          </p:cNvPicPr>
          <p:nvPr/>
        </p:nvPicPr>
        <p:blipFill>
          <a:blip r:embed="rId3"/>
          <a:stretch>
            <a:fillRect/>
          </a:stretch>
        </p:blipFill>
        <p:spPr>
          <a:xfrm>
            <a:off x="610717" y="4350261"/>
            <a:ext cx="2188670" cy="2120804"/>
          </a:xfrm>
          <a:prstGeom prst="rect">
            <a:avLst/>
          </a:prstGeom>
        </p:spPr>
      </p:pic>
      <p:pic>
        <p:nvPicPr>
          <p:cNvPr id="5" name="图片 4">
            <a:extLst>
              <a:ext uri="{FF2B5EF4-FFF2-40B4-BE49-F238E27FC236}">
                <a16:creationId xmlns:a16="http://schemas.microsoft.com/office/drawing/2014/main" id="{7AEFBF64-FA43-44E5-BD7B-B606ABF54198}"/>
              </a:ext>
            </a:extLst>
          </p:cNvPr>
          <p:cNvPicPr>
            <a:picLocks noChangeAspect="1"/>
          </p:cNvPicPr>
          <p:nvPr/>
        </p:nvPicPr>
        <p:blipFill>
          <a:blip r:embed="rId3"/>
          <a:stretch>
            <a:fillRect/>
          </a:stretch>
        </p:blipFill>
        <p:spPr>
          <a:xfrm>
            <a:off x="5001665" y="4430916"/>
            <a:ext cx="2188670" cy="2120804"/>
          </a:xfrm>
          <a:prstGeom prst="rect">
            <a:avLst/>
          </a:prstGeom>
        </p:spPr>
      </p:pic>
      <p:pic>
        <p:nvPicPr>
          <p:cNvPr id="6" name="图片 5">
            <a:extLst>
              <a:ext uri="{FF2B5EF4-FFF2-40B4-BE49-F238E27FC236}">
                <a16:creationId xmlns:a16="http://schemas.microsoft.com/office/drawing/2014/main" id="{6794AC10-BB6C-477C-93BF-4321F6F8C068}"/>
              </a:ext>
            </a:extLst>
          </p:cNvPr>
          <p:cNvPicPr>
            <a:picLocks noChangeAspect="1"/>
          </p:cNvPicPr>
          <p:nvPr/>
        </p:nvPicPr>
        <p:blipFill>
          <a:blip r:embed="rId3"/>
          <a:stretch>
            <a:fillRect/>
          </a:stretch>
        </p:blipFill>
        <p:spPr>
          <a:xfrm>
            <a:off x="2873366" y="4502661"/>
            <a:ext cx="2188670" cy="2120804"/>
          </a:xfrm>
          <a:prstGeom prst="rect">
            <a:avLst/>
          </a:prstGeom>
        </p:spPr>
      </p:pic>
      <p:sp>
        <p:nvSpPr>
          <p:cNvPr id="8" name="文本框 7">
            <a:extLst>
              <a:ext uri="{FF2B5EF4-FFF2-40B4-BE49-F238E27FC236}">
                <a16:creationId xmlns:a16="http://schemas.microsoft.com/office/drawing/2014/main" id="{DFABC262-7571-4DC5-9037-B2D0BBED5024}"/>
              </a:ext>
            </a:extLst>
          </p:cNvPr>
          <p:cNvSpPr txBox="1"/>
          <p:nvPr/>
        </p:nvSpPr>
        <p:spPr>
          <a:xfrm>
            <a:off x="284084" y="207874"/>
            <a:ext cx="6098961" cy="523220"/>
          </a:xfrm>
          <a:prstGeom prst="rect">
            <a:avLst/>
          </a:prstGeom>
          <a:noFill/>
        </p:spPr>
        <p:txBody>
          <a:bodyPr wrap="square">
            <a:spAutoFit/>
          </a:bodyPr>
          <a:lstStyle/>
          <a:p>
            <a:r>
              <a:rPr lang="en-US" altLang="zh-CN" sz="2800" b="1" dirty="0">
                <a:latin typeface="宋体" panose="02010600030101010101" pitchFamily="2" charset="-122"/>
                <a:ea typeface="宋体" panose="02010600030101010101" pitchFamily="2" charset="-122"/>
                <a:cs typeface="宋体" panose="02010600030101010101" pitchFamily="2" charset="-122"/>
              </a:rPr>
              <a:t>3</a:t>
            </a:r>
            <a:r>
              <a:rPr lang="zh-CN" altLang="en-US" sz="2800" b="1" dirty="0">
                <a:latin typeface="宋体" panose="02010600030101010101" pitchFamily="2" charset="-122"/>
                <a:ea typeface="宋体" panose="02010600030101010101" pitchFamily="2" charset="-122"/>
                <a:cs typeface="宋体" panose="02010600030101010101" pitchFamily="2" charset="-122"/>
              </a:rPr>
              <a:t>个</a:t>
            </a:r>
            <a:r>
              <a:rPr lang="en-US" altLang="zh-CN" sz="2800" b="1" dirty="0">
                <a:latin typeface="宋体" panose="02010600030101010101" pitchFamily="2" charset="-122"/>
                <a:ea typeface="宋体" panose="02010600030101010101" pitchFamily="2" charset="-122"/>
                <a:cs typeface="宋体" panose="02010600030101010101" pitchFamily="2" charset="-122"/>
              </a:rPr>
              <a:t>channel</a:t>
            </a:r>
            <a:r>
              <a:rPr lang="zh-CN" altLang="en-US" sz="2800" b="1" dirty="0">
                <a:latin typeface="宋体" panose="02010600030101010101" pitchFamily="2" charset="-122"/>
                <a:ea typeface="宋体" panose="02010600030101010101" pitchFamily="2" charset="-122"/>
                <a:cs typeface="宋体" panose="02010600030101010101" pitchFamily="2" charset="-122"/>
              </a:rPr>
              <a:t>的卷积计算可以表示为：</a:t>
            </a:r>
            <a:endParaRPr lang="zh-CN" altLang="en-US" sz="2800" b="1" dirty="0"/>
          </a:p>
        </p:txBody>
      </p:sp>
    </p:spTree>
    <p:extLst>
      <p:ext uri="{BB962C8B-B14F-4D97-AF65-F5344CB8AC3E}">
        <p14:creationId xmlns:p14="http://schemas.microsoft.com/office/powerpoint/2010/main" val="273057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8A5490A-51EB-4FAB-A6F0-25DE71020CED}"/>
              </a:ext>
            </a:extLst>
          </p:cNvPr>
          <p:cNvPicPr>
            <a:picLocks noChangeAspect="1"/>
          </p:cNvPicPr>
          <p:nvPr/>
        </p:nvPicPr>
        <p:blipFill rotWithShape="1">
          <a:blip r:embed="rId2">
            <a:extLst>
              <a:ext uri="{28A0092B-C50C-407E-A947-70E740481C1C}">
                <a14:useLocalDpi xmlns:a14="http://schemas.microsoft.com/office/drawing/2010/main" val="0"/>
              </a:ext>
            </a:extLst>
          </a:blip>
          <a:srcRect t="19536"/>
          <a:stretch/>
        </p:blipFill>
        <p:spPr>
          <a:xfrm rot="5400000">
            <a:off x="1414727" y="-459800"/>
            <a:ext cx="2788032" cy="4855974"/>
          </a:xfrm>
          <a:prstGeom prst="rect">
            <a:avLst/>
          </a:prstGeom>
        </p:spPr>
      </p:pic>
      <p:pic>
        <p:nvPicPr>
          <p:cNvPr id="9" name="图片 8">
            <a:extLst>
              <a:ext uri="{FF2B5EF4-FFF2-40B4-BE49-F238E27FC236}">
                <a16:creationId xmlns:a16="http://schemas.microsoft.com/office/drawing/2014/main" id="{D40B2182-E7DD-4003-988C-459409299EEB}"/>
              </a:ext>
            </a:extLst>
          </p:cNvPr>
          <p:cNvPicPr>
            <a:picLocks noChangeAspect="1"/>
          </p:cNvPicPr>
          <p:nvPr/>
        </p:nvPicPr>
        <p:blipFill rotWithShape="1">
          <a:blip r:embed="rId3"/>
          <a:srcRect l="2420" t="16071" r="4734" b="28456"/>
          <a:stretch/>
        </p:blipFill>
        <p:spPr>
          <a:xfrm>
            <a:off x="6043595" y="79899"/>
            <a:ext cx="5162608" cy="6676839"/>
          </a:xfrm>
          <a:prstGeom prst="rect">
            <a:avLst/>
          </a:prstGeom>
        </p:spPr>
      </p:pic>
      <p:graphicFrame>
        <p:nvGraphicFramePr>
          <p:cNvPr id="10" name="表格 10">
            <a:extLst>
              <a:ext uri="{FF2B5EF4-FFF2-40B4-BE49-F238E27FC236}">
                <a16:creationId xmlns:a16="http://schemas.microsoft.com/office/drawing/2014/main" id="{A3E6A034-8854-4E0F-BC89-664825D713F8}"/>
              </a:ext>
            </a:extLst>
          </p:cNvPr>
          <p:cNvGraphicFramePr>
            <a:graphicFrameLocks noGrp="1"/>
          </p:cNvGraphicFramePr>
          <p:nvPr>
            <p:extLst>
              <p:ext uri="{D42A27DB-BD31-4B8C-83A1-F6EECF244321}">
                <p14:modId xmlns:p14="http://schemas.microsoft.com/office/powerpoint/2010/main" val="3940711087"/>
              </p:ext>
            </p:extLst>
          </p:nvPr>
        </p:nvGraphicFramePr>
        <p:xfrm>
          <a:off x="380756" y="3525009"/>
          <a:ext cx="1217226" cy="1097280"/>
        </p:xfrm>
        <a:graphic>
          <a:graphicData uri="http://schemas.openxmlformats.org/drawingml/2006/table">
            <a:tbl>
              <a:tblPr firstRow="1" bandRow="1">
                <a:tableStyleId>{5C22544A-7EE6-4342-B048-85BDC9FD1C3A}</a:tableStyleId>
              </a:tblPr>
              <a:tblGrid>
                <a:gridCol w="405742">
                  <a:extLst>
                    <a:ext uri="{9D8B030D-6E8A-4147-A177-3AD203B41FA5}">
                      <a16:colId xmlns:a16="http://schemas.microsoft.com/office/drawing/2014/main" val="3385379537"/>
                    </a:ext>
                  </a:extLst>
                </a:gridCol>
                <a:gridCol w="405742">
                  <a:extLst>
                    <a:ext uri="{9D8B030D-6E8A-4147-A177-3AD203B41FA5}">
                      <a16:colId xmlns:a16="http://schemas.microsoft.com/office/drawing/2014/main" val="3360118947"/>
                    </a:ext>
                  </a:extLst>
                </a:gridCol>
                <a:gridCol w="405742">
                  <a:extLst>
                    <a:ext uri="{9D8B030D-6E8A-4147-A177-3AD203B41FA5}">
                      <a16:colId xmlns:a16="http://schemas.microsoft.com/office/drawing/2014/main" val="2179913480"/>
                    </a:ext>
                  </a:extLst>
                </a:gridCol>
              </a:tblGrid>
              <a:tr h="29845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249967421"/>
                  </a:ext>
                </a:extLst>
              </a:tr>
              <a:tr h="298450">
                <a:tc>
                  <a:txBody>
                    <a:bodyPr/>
                    <a:lstStyle/>
                    <a:p>
                      <a:r>
                        <a:rPr lang="en-US" altLang="zh-CN" dirty="0"/>
                        <a:t>1</a:t>
                      </a:r>
                      <a:endParaRPr lang="zh-CN" altLang="en-US" dirty="0"/>
                    </a:p>
                  </a:txBody>
                  <a:tcPr/>
                </a:tc>
                <a:tc>
                  <a:txBody>
                    <a:bodyPr/>
                    <a:lstStyle/>
                    <a:p>
                      <a:r>
                        <a:rPr lang="en-US" altLang="zh-CN" dirty="0"/>
                        <a:t>4</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765152703"/>
                  </a:ext>
                </a:extLst>
              </a:tr>
              <a:tr h="29845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2149180629"/>
                  </a:ext>
                </a:extLst>
              </a:tr>
            </a:tbl>
          </a:graphicData>
        </a:graphic>
      </p:graphicFrame>
      <p:pic>
        <p:nvPicPr>
          <p:cNvPr id="11" name="图片 10">
            <a:extLst>
              <a:ext uri="{FF2B5EF4-FFF2-40B4-BE49-F238E27FC236}">
                <a16:creationId xmlns:a16="http://schemas.microsoft.com/office/drawing/2014/main" id="{FAE0A491-99AB-4771-BCD4-5EB06F987788}"/>
              </a:ext>
            </a:extLst>
          </p:cNvPr>
          <p:cNvPicPr>
            <a:picLocks noChangeAspect="1"/>
          </p:cNvPicPr>
          <p:nvPr/>
        </p:nvPicPr>
        <p:blipFill>
          <a:blip r:embed="rId4"/>
          <a:stretch>
            <a:fillRect/>
          </a:stretch>
        </p:blipFill>
        <p:spPr>
          <a:xfrm>
            <a:off x="1679005" y="3614668"/>
            <a:ext cx="3638550" cy="895350"/>
          </a:xfrm>
          <a:prstGeom prst="rect">
            <a:avLst/>
          </a:prstGeom>
        </p:spPr>
      </p:pic>
      <p:grpSp>
        <p:nvGrpSpPr>
          <p:cNvPr id="17" name="组合 16">
            <a:extLst>
              <a:ext uri="{FF2B5EF4-FFF2-40B4-BE49-F238E27FC236}">
                <a16:creationId xmlns:a16="http://schemas.microsoft.com/office/drawing/2014/main" id="{2955F54F-1633-42E4-AE7B-268EBBECBFB1}"/>
              </a:ext>
            </a:extLst>
          </p:cNvPr>
          <p:cNvGrpSpPr/>
          <p:nvPr/>
        </p:nvGrpSpPr>
        <p:grpSpPr>
          <a:xfrm>
            <a:off x="0" y="4622289"/>
            <a:ext cx="4895559" cy="1393037"/>
            <a:chOff x="351144" y="5220827"/>
            <a:chExt cx="4619160" cy="1093836"/>
          </a:xfrm>
        </p:grpSpPr>
        <p:pic>
          <p:nvPicPr>
            <p:cNvPr id="15" name="图片 14">
              <a:extLst>
                <a:ext uri="{FF2B5EF4-FFF2-40B4-BE49-F238E27FC236}">
                  <a16:creationId xmlns:a16="http://schemas.microsoft.com/office/drawing/2014/main" id="{4729DDBC-C9DF-49FF-8645-62D4D3D78093}"/>
                </a:ext>
              </a:extLst>
            </p:cNvPr>
            <p:cNvPicPr>
              <a:picLocks noChangeAspect="1"/>
            </p:cNvPicPr>
            <p:nvPr/>
          </p:nvPicPr>
          <p:blipFill>
            <a:blip r:embed="rId5"/>
            <a:stretch>
              <a:fillRect/>
            </a:stretch>
          </p:blipFill>
          <p:spPr>
            <a:xfrm>
              <a:off x="351144" y="5220827"/>
              <a:ext cx="3017328" cy="1076080"/>
            </a:xfrm>
            <a:prstGeom prst="rect">
              <a:avLst/>
            </a:prstGeom>
          </p:spPr>
        </p:pic>
        <p:pic>
          <p:nvPicPr>
            <p:cNvPr id="16" name="图片 15">
              <a:extLst>
                <a:ext uri="{FF2B5EF4-FFF2-40B4-BE49-F238E27FC236}">
                  <a16:creationId xmlns:a16="http://schemas.microsoft.com/office/drawing/2014/main" id="{C932E102-DC00-424C-9FD6-54931061B9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7697" y="5238583"/>
              <a:ext cx="1542607" cy="1076080"/>
            </a:xfrm>
            <a:prstGeom prst="rect">
              <a:avLst/>
            </a:prstGeom>
          </p:spPr>
        </p:pic>
      </p:grpSp>
      <p:pic>
        <p:nvPicPr>
          <p:cNvPr id="18" name="图片 17">
            <a:extLst>
              <a:ext uri="{FF2B5EF4-FFF2-40B4-BE49-F238E27FC236}">
                <a16:creationId xmlns:a16="http://schemas.microsoft.com/office/drawing/2014/main" id="{D794CA82-A7B3-41A4-A3DA-39239024AE1D}"/>
              </a:ext>
            </a:extLst>
          </p:cNvPr>
          <p:cNvPicPr>
            <a:picLocks noChangeAspect="1"/>
          </p:cNvPicPr>
          <p:nvPr/>
        </p:nvPicPr>
        <p:blipFill>
          <a:blip r:embed="rId7"/>
          <a:stretch>
            <a:fillRect/>
          </a:stretch>
        </p:blipFill>
        <p:spPr>
          <a:xfrm>
            <a:off x="4958328" y="4622289"/>
            <a:ext cx="1051238" cy="2095373"/>
          </a:xfrm>
          <a:prstGeom prst="rect">
            <a:avLst/>
          </a:prstGeom>
        </p:spPr>
      </p:pic>
      <p:sp>
        <p:nvSpPr>
          <p:cNvPr id="20" name="文本框 19">
            <a:extLst>
              <a:ext uri="{FF2B5EF4-FFF2-40B4-BE49-F238E27FC236}">
                <a16:creationId xmlns:a16="http://schemas.microsoft.com/office/drawing/2014/main" id="{E991307B-DAE3-48EC-89E7-4EEB3415A4B3}"/>
              </a:ext>
            </a:extLst>
          </p:cNvPr>
          <p:cNvSpPr txBox="1"/>
          <p:nvPr/>
        </p:nvSpPr>
        <p:spPr>
          <a:xfrm>
            <a:off x="213611" y="69955"/>
            <a:ext cx="6094070" cy="461665"/>
          </a:xfrm>
          <a:prstGeom prst="rect">
            <a:avLst/>
          </a:prstGeom>
          <a:noFill/>
        </p:spPr>
        <p:txBody>
          <a:bodyPr wrap="square">
            <a:spAutoFit/>
          </a:bodyPr>
          <a:lstStyle/>
          <a:p>
            <a:r>
              <a:rPr lang="en-US" altLang="zh-CN" sz="2400" b="1" i="0" u="none" strike="noStrike" dirty="0">
                <a:solidFill>
                  <a:srgbClr val="333333"/>
                </a:solidFill>
                <a:effectLst/>
                <a:latin typeface="arial" panose="020B0604020202020204" pitchFamily="34" charset="0"/>
              </a:rPr>
              <a:t>Laplacian</a:t>
            </a:r>
            <a:r>
              <a:rPr lang="zh-CN" altLang="en-US" sz="2400" b="1" i="0" u="none" strike="noStrike" dirty="0">
                <a:solidFill>
                  <a:srgbClr val="333333"/>
                </a:solidFill>
                <a:effectLst/>
                <a:latin typeface="arial" panose="020B0604020202020204" pitchFamily="34" charset="0"/>
              </a:rPr>
              <a:t>算子</a:t>
            </a:r>
            <a:endParaRPr lang="zh-CN" altLang="en-US" sz="2400" b="1" dirty="0"/>
          </a:p>
        </p:txBody>
      </p:sp>
    </p:spTree>
    <p:extLst>
      <p:ext uri="{BB962C8B-B14F-4D97-AF65-F5344CB8AC3E}">
        <p14:creationId xmlns:p14="http://schemas.microsoft.com/office/powerpoint/2010/main" val="318229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4AD5BB-538D-4A40-BD0D-C3934BA6160C}"/>
              </a:ext>
            </a:extLst>
          </p:cNvPr>
          <p:cNvPicPr>
            <a:picLocks noChangeAspect="1"/>
          </p:cNvPicPr>
          <p:nvPr/>
        </p:nvPicPr>
        <p:blipFill rotWithShape="1">
          <a:blip r:embed="rId2"/>
          <a:srcRect l="-1" t="-911" r="49615" b="25581"/>
          <a:stretch/>
        </p:blipFill>
        <p:spPr>
          <a:xfrm>
            <a:off x="6676599" y="3352801"/>
            <a:ext cx="4590842" cy="2560320"/>
          </a:xfrm>
          <a:prstGeom prst="rect">
            <a:avLst/>
          </a:prstGeom>
        </p:spPr>
      </p:pic>
      <p:pic>
        <p:nvPicPr>
          <p:cNvPr id="3" name="图片 2">
            <a:extLst>
              <a:ext uri="{FF2B5EF4-FFF2-40B4-BE49-F238E27FC236}">
                <a16:creationId xmlns:a16="http://schemas.microsoft.com/office/drawing/2014/main" id="{A7C37715-7EC4-4872-BE5B-AA1C38AC16C5}"/>
              </a:ext>
            </a:extLst>
          </p:cNvPr>
          <p:cNvPicPr>
            <a:picLocks noChangeAspect="1"/>
          </p:cNvPicPr>
          <p:nvPr/>
        </p:nvPicPr>
        <p:blipFill>
          <a:blip r:embed="rId3"/>
          <a:stretch>
            <a:fillRect/>
          </a:stretch>
        </p:blipFill>
        <p:spPr>
          <a:xfrm>
            <a:off x="203001" y="3218202"/>
            <a:ext cx="6098362" cy="2998362"/>
          </a:xfrm>
          <a:prstGeom prst="rect">
            <a:avLst/>
          </a:prstGeom>
        </p:spPr>
      </p:pic>
      <p:pic>
        <p:nvPicPr>
          <p:cNvPr id="5" name="图片 4">
            <a:extLst>
              <a:ext uri="{FF2B5EF4-FFF2-40B4-BE49-F238E27FC236}">
                <a16:creationId xmlns:a16="http://schemas.microsoft.com/office/drawing/2014/main" id="{EE76C0EF-A6D0-451D-937B-CA9B8B7C2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23" y="108971"/>
            <a:ext cx="6965284" cy="2872989"/>
          </a:xfrm>
          <a:prstGeom prst="rect">
            <a:avLst/>
          </a:prstGeom>
        </p:spPr>
      </p:pic>
    </p:spTree>
    <p:extLst>
      <p:ext uri="{BB962C8B-B14F-4D97-AF65-F5344CB8AC3E}">
        <p14:creationId xmlns:p14="http://schemas.microsoft.com/office/powerpoint/2010/main" val="312802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a:xfrm rot="1855731">
                <a:off x="3720691" y="2824413"/>
                <a:ext cx="1341120" cy="1209172"/>
              </a:xfrm>
              <a:custGeom>
                <a:avLst/>
                <a:gdLst/>
                <a:ahLst/>
                <a:cxnLst/>
                <a:rect l="0" t="0" r="r" b="b"/>
                <a:pathLst>
                  <a:path w="1341120" h="1209172">
                    <a:moveTo>
                      <a:pt x="1052828" y="1144413"/>
                    </a:moveTo>
                    <a:cubicBezTo>
                      <a:pt x="1041571" y="1163198"/>
                      <a:pt x="1025908" y="1179511"/>
                      <a:pt x="1005840" y="1191376"/>
                    </a:cubicBezTo>
                    <a:cubicBezTo>
                      <a:pt x="984793" y="1203734"/>
                      <a:pt x="961789" y="1209172"/>
                      <a:pt x="938784" y="1208678"/>
                    </a:cubicBezTo>
                    <a:lnTo>
                      <a:pt x="399399" y="1208678"/>
                    </a:lnTo>
                    <a:cubicBezTo>
                      <a:pt x="377863" y="1208678"/>
                      <a:pt x="355348" y="1203240"/>
                      <a:pt x="335280" y="1191376"/>
                    </a:cubicBezTo>
                    <a:cubicBezTo>
                      <a:pt x="315212" y="1179511"/>
                      <a:pt x="299060" y="1163198"/>
                      <a:pt x="288292" y="1143918"/>
                    </a:cubicBezTo>
                    <a:lnTo>
                      <a:pt x="17621" y="670334"/>
                    </a:lnTo>
                    <a:cubicBezTo>
                      <a:pt x="6363" y="651055"/>
                      <a:pt x="0" y="628809"/>
                      <a:pt x="0" y="604586"/>
                    </a:cubicBezTo>
                    <a:cubicBezTo>
                      <a:pt x="0" y="580363"/>
                      <a:pt x="6363" y="558117"/>
                      <a:pt x="17621" y="538344"/>
                    </a:cubicBezTo>
                    <a:lnTo>
                      <a:pt x="287313" y="66737"/>
                    </a:lnTo>
                    <a:cubicBezTo>
                      <a:pt x="298571" y="47457"/>
                      <a:pt x="314723" y="30155"/>
                      <a:pt x="335280" y="18291"/>
                    </a:cubicBezTo>
                    <a:cubicBezTo>
                      <a:pt x="354369" y="6921"/>
                      <a:pt x="375416" y="989"/>
                      <a:pt x="396462" y="494"/>
                    </a:cubicBezTo>
                    <a:lnTo>
                      <a:pt x="937805" y="494"/>
                    </a:lnTo>
                    <a:cubicBezTo>
                      <a:pt x="960810" y="0"/>
                      <a:pt x="984304" y="5438"/>
                      <a:pt x="1005840" y="18291"/>
                    </a:cubicBezTo>
                    <a:cubicBezTo>
                      <a:pt x="1025908" y="29661"/>
                      <a:pt x="1042060" y="45974"/>
                      <a:pt x="1052828" y="65254"/>
                    </a:cubicBezTo>
                    <a:lnTo>
                      <a:pt x="1322521" y="536861"/>
                    </a:lnTo>
                    <a:cubicBezTo>
                      <a:pt x="1334268" y="556634"/>
                      <a:pt x="1341120" y="579869"/>
                      <a:pt x="1341120" y="604586"/>
                    </a:cubicBezTo>
                    <a:cubicBezTo>
                      <a:pt x="1341120" y="629798"/>
                      <a:pt x="1334268" y="653032"/>
                      <a:pt x="1322031" y="672806"/>
                    </a:cubicBezTo>
                    <a:lnTo>
                      <a:pt x="1052828" y="1144413"/>
                    </a:lnTo>
                    <a:close/>
                  </a:path>
                </a:pathLst>
              </a:custGeom>
              <a:gradFill>
                <a:gsLst>
                  <a:gs pos="0">
                    <a:srgbClr val="D3D3D3"/>
                  </a:gs>
                  <a:gs pos="100000">
                    <a:srgbClr val="F9F9F9"/>
                  </a:gs>
                </a:gsLst>
                <a:lin ang="16200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sp>
            <p:nvSpPr>
              <p:cNvPr id="42" name="Freeform 5"/>
              <p:cNvSpPr/>
              <p:nvPr/>
            </p:nvSpPr>
            <p:spPr>
              <a:xfrm rot="1855731">
                <a:off x="3764581" y="2863367"/>
                <a:ext cx="1264630" cy="1140208"/>
              </a:xfrm>
              <a:custGeom>
                <a:avLst/>
                <a:gdLst/>
                <a:ahLst/>
                <a:cxnLst/>
                <a:rect l="0" t="0" r="r" b="b"/>
                <a:pathLst>
                  <a:path w="1264630" h="1140208">
                    <a:moveTo>
                      <a:pt x="992781" y="1079142"/>
                    </a:moveTo>
                    <a:cubicBezTo>
                      <a:pt x="982165" y="1096856"/>
                      <a:pt x="967396" y="1112239"/>
                      <a:pt x="948473" y="1123427"/>
                    </a:cubicBezTo>
                    <a:cubicBezTo>
                      <a:pt x="928626" y="1135080"/>
                      <a:pt x="906934" y="1140208"/>
                      <a:pt x="885241" y="1139742"/>
                    </a:cubicBezTo>
                    <a:lnTo>
                      <a:pt x="376620" y="1139742"/>
                    </a:lnTo>
                    <a:cubicBezTo>
                      <a:pt x="356312" y="1139742"/>
                      <a:pt x="335081" y="1134614"/>
                      <a:pt x="316158" y="1123427"/>
                    </a:cubicBezTo>
                    <a:cubicBezTo>
                      <a:pt x="297234" y="1112239"/>
                      <a:pt x="282003" y="1096856"/>
                      <a:pt x="271849" y="1078676"/>
                    </a:cubicBezTo>
                    <a:lnTo>
                      <a:pt x="16616" y="632102"/>
                    </a:lnTo>
                    <a:cubicBezTo>
                      <a:pt x="6000" y="613922"/>
                      <a:pt x="0" y="592945"/>
                      <a:pt x="0" y="570104"/>
                    </a:cubicBezTo>
                    <a:cubicBezTo>
                      <a:pt x="0" y="547263"/>
                      <a:pt x="6000" y="526286"/>
                      <a:pt x="16616" y="507640"/>
                    </a:cubicBezTo>
                    <a:lnTo>
                      <a:pt x="270926" y="62931"/>
                    </a:lnTo>
                    <a:cubicBezTo>
                      <a:pt x="281542" y="44751"/>
                      <a:pt x="296773" y="28435"/>
                      <a:pt x="316158" y="17248"/>
                    </a:cubicBezTo>
                    <a:cubicBezTo>
                      <a:pt x="334158" y="6526"/>
                      <a:pt x="354004" y="932"/>
                      <a:pt x="373850" y="466"/>
                    </a:cubicBezTo>
                    <a:lnTo>
                      <a:pt x="884318" y="466"/>
                    </a:lnTo>
                    <a:cubicBezTo>
                      <a:pt x="906010" y="0"/>
                      <a:pt x="928165" y="5128"/>
                      <a:pt x="948473" y="17248"/>
                    </a:cubicBezTo>
                    <a:cubicBezTo>
                      <a:pt x="967396" y="27969"/>
                      <a:pt x="982627" y="43352"/>
                      <a:pt x="992781" y="61532"/>
                    </a:cubicBezTo>
                    <a:lnTo>
                      <a:pt x="1247091" y="506241"/>
                    </a:lnTo>
                    <a:cubicBezTo>
                      <a:pt x="1258168" y="524887"/>
                      <a:pt x="1264630" y="546796"/>
                      <a:pt x="1264630" y="570104"/>
                    </a:cubicBezTo>
                    <a:cubicBezTo>
                      <a:pt x="1264630" y="593878"/>
                      <a:pt x="1258168" y="615787"/>
                      <a:pt x="1246630" y="634433"/>
                    </a:cubicBezTo>
                    <a:lnTo>
                      <a:pt x="992781" y="1079142"/>
                    </a:lnTo>
                    <a:close/>
                  </a:path>
                </a:pathLst>
              </a:custGeom>
              <a:gradFill>
                <a:gsLst>
                  <a:gs pos="0">
                    <a:srgbClr val="D3D3D3"/>
                  </a:gs>
                  <a:gs pos="100000">
                    <a:srgbClr val="F9F9F9"/>
                  </a:gs>
                </a:gsLst>
                <a:lin ang="21594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0" name="Freeform 5"/>
            <p:cNvSpPr/>
            <p:nvPr/>
          </p:nvSpPr>
          <p:spPr>
            <a:xfrm rot="1855731">
              <a:off x="5470180" y="1383052"/>
              <a:ext cx="576760" cy="520015"/>
            </a:xfrm>
            <a:custGeom>
              <a:avLst/>
              <a:gdLst/>
              <a:ahLst/>
              <a:cxnLst/>
              <a:rect l="0" t="0" r="r" b="b"/>
              <a:pathLst>
                <a:path w="576760" h="520015">
                  <a:moveTo>
                    <a:pt x="452778" y="492165"/>
                  </a:moveTo>
                  <a:cubicBezTo>
                    <a:pt x="447936" y="500243"/>
                    <a:pt x="441200" y="507259"/>
                    <a:pt x="432570" y="512361"/>
                  </a:cubicBezTo>
                  <a:cubicBezTo>
                    <a:pt x="423519" y="517676"/>
                    <a:pt x="413625" y="520015"/>
                    <a:pt x="403732" y="519802"/>
                  </a:cubicBezTo>
                  <a:lnTo>
                    <a:pt x="171765" y="519802"/>
                  </a:lnTo>
                  <a:cubicBezTo>
                    <a:pt x="162503" y="519802"/>
                    <a:pt x="152820" y="517464"/>
                    <a:pt x="144190" y="512361"/>
                  </a:cubicBezTo>
                  <a:cubicBezTo>
                    <a:pt x="135560" y="507259"/>
                    <a:pt x="128613" y="500243"/>
                    <a:pt x="123982" y="491952"/>
                  </a:cubicBezTo>
                  <a:lnTo>
                    <a:pt x="7578" y="288283"/>
                  </a:lnTo>
                  <a:cubicBezTo>
                    <a:pt x="2736" y="279992"/>
                    <a:pt x="0" y="270425"/>
                    <a:pt x="0" y="260008"/>
                  </a:cubicBezTo>
                  <a:cubicBezTo>
                    <a:pt x="0" y="249590"/>
                    <a:pt x="2736" y="240023"/>
                    <a:pt x="7578" y="231519"/>
                  </a:cubicBezTo>
                  <a:lnTo>
                    <a:pt x="123561" y="28701"/>
                  </a:lnTo>
                  <a:cubicBezTo>
                    <a:pt x="128403" y="20409"/>
                    <a:pt x="135349" y="12968"/>
                    <a:pt x="144190" y="7866"/>
                  </a:cubicBezTo>
                  <a:cubicBezTo>
                    <a:pt x="152399" y="2976"/>
                    <a:pt x="161451" y="425"/>
                    <a:pt x="170502" y="213"/>
                  </a:cubicBezTo>
                  <a:lnTo>
                    <a:pt x="403311" y="213"/>
                  </a:lnTo>
                  <a:cubicBezTo>
                    <a:pt x="413204" y="0"/>
                    <a:pt x="423308" y="2339"/>
                    <a:pt x="432570" y="7866"/>
                  </a:cubicBezTo>
                  <a:cubicBezTo>
                    <a:pt x="441200" y="12756"/>
                    <a:pt x="448147" y="19772"/>
                    <a:pt x="452778" y="28063"/>
                  </a:cubicBezTo>
                  <a:lnTo>
                    <a:pt x="568761" y="230882"/>
                  </a:lnTo>
                  <a:cubicBezTo>
                    <a:pt x="573813" y="239385"/>
                    <a:pt x="576760" y="249378"/>
                    <a:pt x="576760" y="260008"/>
                  </a:cubicBezTo>
                  <a:cubicBezTo>
                    <a:pt x="576760" y="270850"/>
                    <a:pt x="573813" y="280842"/>
                    <a:pt x="568551" y="289346"/>
                  </a:cubicBezTo>
                  <a:lnTo>
                    <a:pt x="452778" y="492165"/>
                  </a:lnTo>
                  <a:close/>
                </a:path>
              </a:pathLst>
            </a:custGeom>
            <a:noFill/>
            <a:ln w="9525" cap="flat">
              <a:solidFill>
                <a:srgbClr val="414455"/>
              </a:solidFill>
              <a:prstDash val="sysDash"/>
              <a:miter/>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3" name="文本框 9"/>
          <p:cNvSpPr txBox="1"/>
          <p:nvPr/>
        </p:nvSpPr>
        <p:spPr>
          <a:xfrm>
            <a:off x="1262021" y="304005"/>
            <a:ext cx="2798379" cy="344170"/>
          </a:xfrm>
          <a:prstGeom prst="rect">
            <a:avLst/>
          </a:prstGeom>
          <a:noFill/>
        </p:spPr>
        <p:txBody>
          <a:bodyPr wrap="square" lIns="68561" tIns="34280" rIns="68561" bIns="34280">
            <a:spAutoFit/>
          </a:bodyPr>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pPr marL="0" lvl="1"/>
            <a:r>
              <a:rPr lang="zh-CN">
                <a:solidFill>
                  <a:srgbClr val="414455"/>
                </a:solidFill>
                <a:latin typeface="微软雅黑"/>
              </a:rPr>
              <a:t>模型应用</a:t>
            </a:r>
          </a:p>
        </p:txBody>
      </p:sp>
      <p:sp>
        <p:nvSpPr>
          <p:cNvPr id="44" name="Freeform 126"/>
          <p:cNvSpPr/>
          <p:nvPr/>
        </p:nvSpPr>
        <p:spPr>
          <a:xfrm>
            <a:off x="710380" y="332909"/>
            <a:ext cx="267832" cy="335140"/>
          </a:xfrm>
          <a:custGeom>
            <a:avLst/>
            <a:gdLst/>
            <a:ahLst/>
            <a:cxnLst/>
            <a:rect l="0" t="0" r="r" b="b"/>
            <a:pathLst>
              <a:path w="267832" h="335140">
                <a:moveTo>
                  <a:pt x="13226" y="89592"/>
                </a:moveTo>
                <a:cubicBezTo>
                  <a:pt x="158715" y="89592"/>
                  <a:pt x="158715" y="89592"/>
                  <a:pt x="158715" y="89592"/>
                </a:cubicBezTo>
                <a:cubicBezTo>
                  <a:pt x="158715" y="159274"/>
                  <a:pt x="158715" y="159274"/>
                  <a:pt x="158715" y="159274"/>
                </a:cubicBezTo>
                <a:cubicBezTo>
                  <a:pt x="13226" y="159274"/>
                  <a:pt x="13226" y="159274"/>
                  <a:pt x="13226" y="159274"/>
                </a:cubicBezTo>
                <a:cubicBezTo>
                  <a:pt x="6613" y="159274"/>
                  <a:pt x="0" y="152638"/>
                  <a:pt x="0" y="146002"/>
                </a:cubicBezTo>
                <a:cubicBezTo>
                  <a:pt x="0" y="102865"/>
                  <a:pt x="0" y="102865"/>
                  <a:pt x="0" y="102865"/>
                </a:cubicBezTo>
                <a:cubicBezTo>
                  <a:pt x="0" y="96228"/>
                  <a:pt x="6613" y="89592"/>
                  <a:pt x="13226" y="89592"/>
                </a:cubicBezTo>
                <a:close/>
                <a:moveTo>
                  <a:pt x="191781" y="298640"/>
                </a:moveTo>
                <a:cubicBezTo>
                  <a:pt x="267832" y="298640"/>
                  <a:pt x="267832" y="298640"/>
                  <a:pt x="267832" y="298640"/>
                </a:cubicBezTo>
                <a:cubicBezTo>
                  <a:pt x="267832" y="325185"/>
                  <a:pt x="267832" y="325185"/>
                  <a:pt x="267832" y="325185"/>
                </a:cubicBezTo>
                <a:cubicBezTo>
                  <a:pt x="191781" y="325185"/>
                  <a:pt x="191781" y="325185"/>
                  <a:pt x="191781" y="325185"/>
                </a:cubicBezTo>
                <a:cubicBezTo>
                  <a:pt x="191781" y="298640"/>
                  <a:pt x="191781" y="298640"/>
                  <a:pt x="191781" y="298640"/>
                </a:cubicBezTo>
                <a:close/>
                <a:moveTo>
                  <a:pt x="175248" y="325185"/>
                </a:moveTo>
                <a:cubicBezTo>
                  <a:pt x="175248" y="335140"/>
                  <a:pt x="175248" y="335140"/>
                  <a:pt x="175248" y="335140"/>
                </a:cubicBezTo>
                <a:cubicBezTo>
                  <a:pt x="95890" y="335140"/>
                  <a:pt x="95890" y="335140"/>
                  <a:pt x="95890" y="335140"/>
                </a:cubicBezTo>
                <a:cubicBezTo>
                  <a:pt x="95890" y="325185"/>
                  <a:pt x="95890" y="325185"/>
                  <a:pt x="95890" y="325185"/>
                </a:cubicBezTo>
                <a:cubicBezTo>
                  <a:pt x="0" y="325185"/>
                  <a:pt x="0" y="325185"/>
                  <a:pt x="0" y="325185"/>
                </a:cubicBezTo>
                <a:cubicBezTo>
                  <a:pt x="0" y="298640"/>
                  <a:pt x="0" y="298640"/>
                  <a:pt x="0" y="298640"/>
                </a:cubicBezTo>
                <a:cubicBezTo>
                  <a:pt x="95890" y="298640"/>
                  <a:pt x="95890" y="298640"/>
                  <a:pt x="95890" y="298640"/>
                </a:cubicBezTo>
                <a:cubicBezTo>
                  <a:pt x="95890" y="288685"/>
                  <a:pt x="95890" y="288685"/>
                  <a:pt x="95890" y="288685"/>
                </a:cubicBezTo>
                <a:cubicBezTo>
                  <a:pt x="125650" y="288685"/>
                  <a:pt x="125650" y="288685"/>
                  <a:pt x="125650" y="288685"/>
                </a:cubicBezTo>
                <a:cubicBezTo>
                  <a:pt x="125650" y="252185"/>
                  <a:pt x="125650" y="252185"/>
                  <a:pt x="125650" y="252185"/>
                </a:cubicBezTo>
                <a:cubicBezTo>
                  <a:pt x="13226" y="252185"/>
                  <a:pt x="13226" y="252185"/>
                  <a:pt x="13226" y="252185"/>
                </a:cubicBezTo>
                <a:cubicBezTo>
                  <a:pt x="6613" y="252185"/>
                  <a:pt x="0" y="245548"/>
                  <a:pt x="0" y="238912"/>
                </a:cubicBezTo>
                <a:cubicBezTo>
                  <a:pt x="0" y="192457"/>
                  <a:pt x="0" y="192457"/>
                  <a:pt x="0" y="192457"/>
                </a:cubicBezTo>
                <a:cubicBezTo>
                  <a:pt x="0" y="185820"/>
                  <a:pt x="6613" y="179184"/>
                  <a:pt x="13226" y="179184"/>
                </a:cubicBezTo>
                <a:cubicBezTo>
                  <a:pt x="158715" y="179184"/>
                  <a:pt x="158715" y="179184"/>
                  <a:pt x="158715" y="179184"/>
                </a:cubicBezTo>
                <a:cubicBezTo>
                  <a:pt x="158715" y="252185"/>
                  <a:pt x="158715" y="252185"/>
                  <a:pt x="158715" y="252185"/>
                </a:cubicBezTo>
                <a:cubicBezTo>
                  <a:pt x="145489" y="252185"/>
                  <a:pt x="145489" y="252185"/>
                  <a:pt x="145489" y="252185"/>
                </a:cubicBezTo>
                <a:cubicBezTo>
                  <a:pt x="145489" y="288685"/>
                  <a:pt x="145489" y="288685"/>
                  <a:pt x="145489" y="288685"/>
                </a:cubicBezTo>
                <a:cubicBezTo>
                  <a:pt x="175248" y="288685"/>
                  <a:pt x="175248" y="288685"/>
                  <a:pt x="175248" y="288685"/>
                </a:cubicBezTo>
                <a:cubicBezTo>
                  <a:pt x="175248" y="298640"/>
                  <a:pt x="175248" y="298640"/>
                  <a:pt x="175248" y="298640"/>
                </a:cubicBezTo>
                <a:cubicBezTo>
                  <a:pt x="175248" y="325185"/>
                  <a:pt x="175248" y="325185"/>
                  <a:pt x="175248" y="325185"/>
                </a:cubicBezTo>
                <a:close/>
                <a:moveTo>
                  <a:pt x="13226" y="0"/>
                </a:moveTo>
                <a:cubicBezTo>
                  <a:pt x="158715" y="0"/>
                  <a:pt x="158715" y="0"/>
                  <a:pt x="158715" y="0"/>
                </a:cubicBezTo>
                <a:cubicBezTo>
                  <a:pt x="158715" y="69683"/>
                  <a:pt x="158715" y="69683"/>
                  <a:pt x="158715" y="69683"/>
                </a:cubicBezTo>
                <a:cubicBezTo>
                  <a:pt x="13226" y="69683"/>
                  <a:pt x="13226" y="69683"/>
                  <a:pt x="13226" y="69683"/>
                </a:cubicBezTo>
                <a:cubicBezTo>
                  <a:pt x="6613" y="69683"/>
                  <a:pt x="0" y="63046"/>
                  <a:pt x="0" y="56410"/>
                </a:cubicBezTo>
                <a:cubicBezTo>
                  <a:pt x="0" y="13273"/>
                  <a:pt x="0" y="13273"/>
                  <a:pt x="0" y="13273"/>
                </a:cubicBezTo>
                <a:cubicBezTo>
                  <a:pt x="0" y="6636"/>
                  <a:pt x="6613" y="0"/>
                  <a:pt x="13226" y="0"/>
                </a:cubicBezTo>
                <a:close/>
                <a:moveTo>
                  <a:pt x="175248" y="179184"/>
                </a:moveTo>
                <a:cubicBezTo>
                  <a:pt x="175248" y="252185"/>
                  <a:pt x="175248" y="252185"/>
                  <a:pt x="175248" y="252185"/>
                </a:cubicBezTo>
                <a:cubicBezTo>
                  <a:pt x="254606" y="252185"/>
                  <a:pt x="254606" y="252185"/>
                  <a:pt x="254606" y="252185"/>
                </a:cubicBezTo>
                <a:cubicBezTo>
                  <a:pt x="261219" y="252185"/>
                  <a:pt x="267832" y="245548"/>
                  <a:pt x="267832" y="238912"/>
                </a:cubicBezTo>
                <a:cubicBezTo>
                  <a:pt x="267832" y="192457"/>
                  <a:pt x="267832" y="192457"/>
                  <a:pt x="267832" y="192457"/>
                </a:cubicBezTo>
                <a:cubicBezTo>
                  <a:pt x="267832" y="185820"/>
                  <a:pt x="261219" y="179184"/>
                  <a:pt x="254606" y="179184"/>
                </a:cubicBezTo>
                <a:cubicBezTo>
                  <a:pt x="175248" y="179184"/>
                  <a:pt x="175248" y="179184"/>
                  <a:pt x="175248" y="179184"/>
                </a:cubicBezTo>
                <a:close/>
                <a:moveTo>
                  <a:pt x="195088" y="26546"/>
                </a:moveTo>
                <a:cubicBezTo>
                  <a:pt x="228153" y="26546"/>
                  <a:pt x="228153" y="26546"/>
                  <a:pt x="228153" y="26546"/>
                </a:cubicBezTo>
                <a:cubicBezTo>
                  <a:pt x="228153" y="43137"/>
                  <a:pt x="228153" y="43137"/>
                  <a:pt x="228153" y="43137"/>
                </a:cubicBezTo>
                <a:cubicBezTo>
                  <a:pt x="195088" y="43137"/>
                  <a:pt x="195088" y="43137"/>
                  <a:pt x="195088" y="43137"/>
                </a:cubicBezTo>
                <a:cubicBezTo>
                  <a:pt x="195088" y="26546"/>
                  <a:pt x="195088" y="26546"/>
                  <a:pt x="195088" y="26546"/>
                </a:cubicBezTo>
                <a:close/>
                <a:moveTo>
                  <a:pt x="195088" y="209048"/>
                </a:moveTo>
                <a:cubicBezTo>
                  <a:pt x="228153" y="209048"/>
                  <a:pt x="228153" y="209048"/>
                  <a:pt x="228153" y="209048"/>
                </a:cubicBezTo>
                <a:cubicBezTo>
                  <a:pt x="228153" y="222321"/>
                  <a:pt x="228153" y="222321"/>
                  <a:pt x="228153" y="222321"/>
                </a:cubicBezTo>
                <a:cubicBezTo>
                  <a:pt x="195088" y="222321"/>
                  <a:pt x="195088" y="222321"/>
                  <a:pt x="195088" y="222321"/>
                </a:cubicBezTo>
                <a:cubicBezTo>
                  <a:pt x="195088" y="209048"/>
                  <a:pt x="195088" y="209048"/>
                  <a:pt x="195088" y="209048"/>
                </a:cubicBezTo>
                <a:close/>
                <a:moveTo>
                  <a:pt x="195088" y="116138"/>
                </a:moveTo>
                <a:cubicBezTo>
                  <a:pt x="228153" y="116138"/>
                  <a:pt x="228153" y="116138"/>
                  <a:pt x="228153" y="116138"/>
                </a:cubicBezTo>
                <a:cubicBezTo>
                  <a:pt x="228153" y="132729"/>
                  <a:pt x="228153" y="132729"/>
                  <a:pt x="228153" y="132729"/>
                </a:cubicBezTo>
                <a:cubicBezTo>
                  <a:pt x="195088" y="132729"/>
                  <a:pt x="195088" y="132729"/>
                  <a:pt x="195088" y="132729"/>
                </a:cubicBezTo>
                <a:cubicBezTo>
                  <a:pt x="195088" y="116138"/>
                  <a:pt x="195088" y="116138"/>
                  <a:pt x="195088" y="116138"/>
                </a:cubicBezTo>
                <a:close/>
                <a:moveTo>
                  <a:pt x="175248" y="0"/>
                </a:moveTo>
                <a:cubicBezTo>
                  <a:pt x="175248" y="69683"/>
                  <a:pt x="175248" y="69683"/>
                  <a:pt x="175248" y="69683"/>
                </a:cubicBezTo>
                <a:cubicBezTo>
                  <a:pt x="254606" y="69683"/>
                  <a:pt x="254606" y="69683"/>
                  <a:pt x="254606" y="69683"/>
                </a:cubicBezTo>
                <a:cubicBezTo>
                  <a:pt x="261219" y="69683"/>
                  <a:pt x="267832" y="63046"/>
                  <a:pt x="267832" y="56410"/>
                </a:cubicBezTo>
                <a:cubicBezTo>
                  <a:pt x="267832" y="13273"/>
                  <a:pt x="267832" y="13273"/>
                  <a:pt x="267832" y="13273"/>
                </a:cubicBezTo>
                <a:cubicBezTo>
                  <a:pt x="267832" y="6636"/>
                  <a:pt x="261219" y="0"/>
                  <a:pt x="254606" y="0"/>
                </a:cubicBezTo>
                <a:cubicBezTo>
                  <a:pt x="175248" y="0"/>
                  <a:pt x="175248" y="0"/>
                  <a:pt x="175248" y="0"/>
                </a:cubicBezTo>
                <a:close/>
                <a:moveTo>
                  <a:pt x="175248" y="89592"/>
                </a:moveTo>
                <a:cubicBezTo>
                  <a:pt x="175248" y="159274"/>
                  <a:pt x="175248" y="159274"/>
                  <a:pt x="175248" y="159274"/>
                </a:cubicBezTo>
                <a:cubicBezTo>
                  <a:pt x="254606" y="159274"/>
                  <a:pt x="254606" y="159274"/>
                  <a:pt x="254606" y="159274"/>
                </a:cubicBezTo>
                <a:cubicBezTo>
                  <a:pt x="261219" y="159274"/>
                  <a:pt x="267832" y="152638"/>
                  <a:pt x="267832" y="146002"/>
                </a:cubicBezTo>
                <a:cubicBezTo>
                  <a:pt x="267832" y="102865"/>
                  <a:pt x="267832" y="102865"/>
                  <a:pt x="267832" y="102865"/>
                </a:cubicBezTo>
                <a:cubicBezTo>
                  <a:pt x="267832" y="96228"/>
                  <a:pt x="261219" y="89592"/>
                  <a:pt x="254606" y="89592"/>
                </a:cubicBezTo>
                <a:lnTo>
                  <a:pt x="175248" y="89592"/>
                </a:lnTo>
                <a:close/>
              </a:path>
            </a:pathLst>
          </a:custGeom>
          <a:solidFill>
            <a:srgbClr val="1C50A2"/>
          </a:soli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lumMod val="65000"/>
                  <a:lumOff val="35000"/>
                </a:srgbClr>
              </a:solidFill>
            </a:endParaRPr>
          </a:p>
        </p:txBody>
      </p:sp>
      <p:sp>
        <p:nvSpPr>
          <p:cNvPr id="11" name="文本框 10">
            <a:extLst>
              <a:ext uri="{FF2B5EF4-FFF2-40B4-BE49-F238E27FC236}">
                <a16:creationId xmlns:a16="http://schemas.microsoft.com/office/drawing/2014/main" id="{2A8607C4-A466-453C-B29F-6D73E5159BEF}"/>
              </a:ext>
            </a:extLst>
          </p:cNvPr>
          <p:cNvSpPr txBox="1"/>
          <p:nvPr/>
        </p:nvSpPr>
        <p:spPr>
          <a:xfrm>
            <a:off x="459089" y="1562145"/>
            <a:ext cx="6094428" cy="646331"/>
          </a:xfrm>
          <a:prstGeom prst="rect">
            <a:avLst/>
          </a:prstGeom>
          <a:noFill/>
        </p:spPr>
        <p:txBody>
          <a:bodyPr wrap="square">
            <a:spAutoFit/>
          </a:bodyPr>
          <a:lstStyle/>
          <a:p>
            <a:r>
              <a:rPr lang="zh-CN" altLang="en-US" dirty="0"/>
              <a:t>https://github.com/gujingxiao/Lane-Segmentation-Solution-For-BaiduAI-Autonomous-Driving-Competition</a:t>
            </a:r>
          </a:p>
        </p:txBody>
      </p:sp>
      <p:sp>
        <p:nvSpPr>
          <p:cNvPr id="13" name="文本框 12">
            <a:extLst>
              <a:ext uri="{FF2B5EF4-FFF2-40B4-BE49-F238E27FC236}">
                <a16:creationId xmlns:a16="http://schemas.microsoft.com/office/drawing/2014/main" id="{299FAFD2-2FEA-4502-A14F-AA98DD106F8B}"/>
              </a:ext>
            </a:extLst>
          </p:cNvPr>
          <p:cNvSpPr txBox="1"/>
          <p:nvPr/>
        </p:nvSpPr>
        <p:spPr>
          <a:xfrm>
            <a:off x="398615" y="5084200"/>
            <a:ext cx="6094428" cy="369332"/>
          </a:xfrm>
          <a:prstGeom prst="rect">
            <a:avLst/>
          </a:prstGeom>
          <a:noFill/>
        </p:spPr>
        <p:txBody>
          <a:bodyPr wrap="square">
            <a:spAutoFit/>
          </a:bodyPr>
          <a:lstStyle/>
          <a:p>
            <a:r>
              <a:rPr lang="zh-CN" altLang="en-US" dirty="0"/>
              <a:t>https://github.com/Johnnan002/Apollo--laneline-detection</a:t>
            </a:r>
          </a:p>
        </p:txBody>
      </p:sp>
      <p:sp>
        <p:nvSpPr>
          <p:cNvPr id="15" name="文本框 14">
            <a:extLst>
              <a:ext uri="{FF2B5EF4-FFF2-40B4-BE49-F238E27FC236}">
                <a16:creationId xmlns:a16="http://schemas.microsoft.com/office/drawing/2014/main" id="{B88F1AFB-D5C7-436F-89EE-B849AC3F88FC}"/>
              </a:ext>
            </a:extLst>
          </p:cNvPr>
          <p:cNvSpPr txBox="1"/>
          <p:nvPr/>
        </p:nvSpPr>
        <p:spPr>
          <a:xfrm>
            <a:off x="459089" y="2391664"/>
            <a:ext cx="5432664" cy="923330"/>
          </a:xfrm>
          <a:prstGeom prst="rect">
            <a:avLst/>
          </a:prstGeom>
          <a:noFill/>
        </p:spPr>
        <p:txBody>
          <a:bodyPr wrap="square">
            <a:spAutoFit/>
          </a:bodyPr>
          <a:lstStyle/>
          <a:p>
            <a:r>
              <a:rPr lang="zh-CN" altLang="en-US" dirty="0"/>
              <a:t>https://github.com/kuku-sichuan/Lane-Segmentation-Solution-For-BaiduAI-Autonomous-Driving-Competition</a:t>
            </a:r>
          </a:p>
        </p:txBody>
      </p:sp>
      <p:sp>
        <p:nvSpPr>
          <p:cNvPr id="6" name="文本框 5">
            <a:extLst>
              <a:ext uri="{FF2B5EF4-FFF2-40B4-BE49-F238E27FC236}">
                <a16:creationId xmlns:a16="http://schemas.microsoft.com/office/drawing/2014/main" id="{ECB8F2FD-9AF4-4349-BAC8-8299F53CCD4D}"/>
              </a:ext>
            </a:extLst>
          </p:cNvPr>
          <p:cNvSpPr txBox="1"/>
          <p:nvPr/>
        </p:nvSpPr>
        <p:spPr>
          <a:xfrm>
            <a:off x="468915" y="1167049"/>
            <a:ext cx="2479250" cy="369332"/>
          </a:xfrm>
          <a:prstGeom prst="rect">
            <a:avLst/>
          </a:prstGeom>
          <a:noFill/>
        </p:spPr>
        <p:txBody>
          <a:bodyPr wrap="square" rtlCol="0">
            <a:spAutoFit/>
          </a:bodyPr>
          <a:lstStyle/>
          <a:p>
            <a:r>
              <a:rPr lang="zh-CN" altLang="en-US" dirty="0"/>
              <a:t>第一名公开模型：</a:t>
            </a:r>
          </a:p>
        </p:txBody>
      </p:sp>
      <p:sp>
        <p:nvSpPr>
          <p:cNvPr id="18" name="文本框 17">
            <a:extLst>
              <a:ext uri="{FF2B5EF4-FFF2-40B4-BE49-F238E27FC236}">
                <a16:creationId xmlns:a16="http://schemas.microsoft.com/office/drawing/2014/main" id="{D9D06782-D355-42DC-81D9-65422DC63A15}"/>
              </a:ext>
            </a:extLst>
          </p:cNvPr>
          <p:cNvSpPr txBox="1"/>
          <p:nvPr/>
        </p:nvSpPr>
        <p:spPr>
          <a:xfrm>
            <a:off x="398615" y="4514537"/>
            <a:ext cx="6094428" cy="369332"/>
          </a:xfrm>
          <a:prstGeom prst="rect">
            <a:avLst/>
          </a:prstGeom>
          <a:noFill/>
        </p:spPr>
        <p:txBody>
          <a:bodyPr wrap="square">
            <a:spAutoFit/>
          </a:bodyPr>
          <a:lstStyle/>
          <a:p>
            <a:r>
              <a:rPr lang="en-US" altLang="zh-CN" dirty="0"/>
              <a:t>https://aistudio.baidu.com/aistudio/competition/detail/5</a:t>
            </a:r>
            <a:endParaRPr lang="zh-CN" altLang="en-US" dirty="0"/>
          </a:p>
        </p:txBody>
      </p:sp>
      <p:sp>
        <p:nvSpPr>
          <p:cNvPr id="19" name="文本框 18">
            <a:extLst>
              <a:ext uri="{FF2B5EF4-FFF2-40B4-BE49-F238E27FC236}">
                <a16:creationId xmlns:a16="http://schemas.microsoft.com/office/drawing/2014/main" id="{1B1BD785-3595-4F7F-B96D-0E59CCE0C158}"/>
              </a:ext>
            </a:extLst>
          </p:cNvPr>
          <p:cNvSpPr txBox="1"/>
          <p:nvPr/>
        </p:nvSpPr>
        <p:spPr>
          <a:xfrm>
            <a:off x="398615" y="4011354"/>
            <a:ext cx="2479250" cy="369332"/>
          </a:xfrm>
          <a:prstGeom prst="rect">
            <a:avLst/>
          </a:prstGeom>
          <a:noFill/>
        </p:spPr>
        <p:txBody>
          <a:bodyPr wrap="square" rtlCol="0">
            <a:spAutoFit/>
          </a:bodyPr>
          <a:lstStyle/>
          <a:p>
            <a:r>
              <a:rPr lang="zh-CN" altLang="en-US" dirty="0"/>
              <a:t>比赛链接：</a:t>
            </a:r>
          </a:p>
        </p:txBody>
      </p:sp>
      <p:pic>
        <p:nvPicPr>
          <p:cNvPr id="8" name="图片 7">
            <a:extLst>
              <a:ext uri="{FF2B5EF4-FFF2-40B4-BE49-F238E27FC236}">
                <a16:creationId xmlns:a16="http://schemas.microsoft.com/office/drawing/2014/main" id="{1A4186CE-5B64-4C11-8403-0E19AD3BEB85}"/>
              </a:ext>
            </a:extLst>
          </p:cNvPr>
          <p:cNvPicPr>
            <a:picLocks noChangeAspect="1"/>
          </p:cNvPicPr>
          <p:nvPr/>
        </p:nvPicPr>
        <p:blipFill>
          <a:blip r:embed="rId2"/>
          <a:stretch>
            <a:fillRect/>
          </a:stretch>
        </p:blipFill>
        <p:spPr>
          <a:xfrm>
            <a:off x="6096000" y="1011639"/>
            <a:ext cx="6006522" cy="3113098"/>
          </a:xfrm>
          <a:prstGeom prst="rect">
            <a:avLst/>
          </a:prstGeom>
        </p:spPr>
      </p:pic>
      <p:sp>
        <p:nvSpPr>
          <p:cNvPr id="17" name="文本框 16">
            <a:extLst>
              <a:ext uri="{FF2B5EF4-FFF2-40B4-BE49-F238E27FC236}">
                <a16:creationId xmlns:a16="http://schemas.microsoft.com/office/drawing/2014/main" id="{58CF62A0-0E28-46CF-BF21-0BDFBEB41EBB}"/>
              </a:ext>
            </a:extLst>
          </p:cNvPr>
          <p:cNvSpPr txBox="1"/>
          <p:nvPr/>
        </p:nvSpPr>
        <p:spPr>
          <a:xfrm>
            <a:off x="398615" y="5607434"/>
            <a:ext cx="3855551" cy="646331"/>
          </a:xfrm>
          <a:prstGeom prst="rect">
            <a:avLst/>
          </a:prstGeom>
          <a:noFill/>
        </p:spPr>
        <p:txBody>
          <a:bodyPr wrap="square">
            <a:spAutoFit/>
          </a:bodyPr>
          <a:lstStyle/>
          <a:p>
            <a:r>
              <a:rPr lang="zh-CN" altLang="en-US" dirty="0">
                <a:hlinkClick r:id="rId3">
                  <a:extLst>
                    <a:ext uri="{A12FA001-AC4F-418D-AE19-62706E023703}">
                      <ahyp:hlinkClr xmlns:ahyp="http://schemas.microsoft.com/office/drawing/2018/hyperlinkcolor" val="tx"/>
                    </a:ext>
                  </a:extLst>
                </a:hlinkClick>
              </a:rPr>
              <a:t>数据集的制作：</a:t>
            </a:r>
            <a:r>
              <a:rPr lang="en-US" altLang="zh-CN" dirty="0">
                <a:hlinkClick r:id="rId3">
                  <a:extLst>
                    <a:ext uri="{A12FA001-AC4F-418D-AE19-62706E023703}">
                      <ahyp:hlinkClr xmlns:ahyp="http://schemas.microsoft.com/office/drawing/2018/hyperlinkcolor" val="tx"/>
                    </a:ext>
                  </a:extLst>
                </a:hlinkClick>
              </a:rPr>
              <a:t>https://arxiv.org/abs/1803.06184</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BD62D5-4B73-4E54-AA7B-5E4EDBB118CF}"/>
              </a:ext>
            </a:extLst>
          </p:cNvPr>
          <p:cNvPicPr>
            <a:picLocks noChangeAspect="1"/>
          </p:cNvPicPr>
          <p:nvPr/>
        </p:nvPicPr>
        <p:blipFill>
          <a:blip r:embed="rId2"/>
          <a:stretch>
            <a:fillRect/>
          </a:stretch>
        </p:blipFill>
        <p:spPr>
          <a:xfrm>
            <a:off x="906786" y="1550035"/>
            <a:ext cx="10147618" cy="2432983"/>
          </a:xfrm>
          <a:prstGeom prst="rect">
            <a:avLst/>
          </a:prstGeom>
        </p:spPr>
      </p:pic>
      <p:sp>
        <p:nvSpPr>
          <p:cNvPr id="3" name="Google Shape;138;p21">
            <a:extLst>
              <a:ext uri="{FF2B5EF4-FFF2-40B4-BE49-F238E27FC236}">
                <a16:creationId xmlns:a16="http://schemas.microsoft.com/office/drawing/2014/main" id="{4BF58999-88C8-46E9-AD80-4A85E508B4D2}"/>
              </a:ext>
            </a:extLst>
          </p:cNvPr>
          <p:cNvSpPr txBox="1">
            <a:spLocks/>
          </p:cNvSpPr>
          <p:nvPr/>
        </p:nvSpPr>
        <p:spPr>
          <a:xfrm>
            <a:off x="551011" y="598645"/>
            <a:ext cx="8826600" cy="602700"/>
          </a:xfrm>
          <a:prstGeom prst="rect">
            <a:avLst/>
          </a:prstGeom>
        </p:spPr>
        <p:txBody>
          <a:bodyPr spcFirstLastPara="1" wrap="square" lIns="91425" tIns="91425" rIns="91425" bIns="91425" anchor="ctr" anchorCtr="0">
            <a:noAutofit/>
          </a:bodyPr>
          <a:lstStyle>
            <a:lvl1pPr lvl="0" algn="l" defTabSz="913765">
              <a:lnSpc>
                <a:spcPct val="90000"/>
              </a:lnSpc>
              <a:spcBef>
                <a:spcPct val="0"/>
              </a:spcBef>
              <a:buNone/>
              <a:defRPr sz="2800" b="1" kern="1200">
                <a:solidFill>
                  <a:schemeClr val="tx1"/>
                </a:solidFill>
                <a:latin typeface="Arial"/>
                <a:ea typeface="微软雅黑"/>
              </a:defRPr>
            </a:lvl1pPr>
          </a:lstStyle>
          <a:p>
            <a:pPr rtl="0">
              <a:spcBef>
                <a:spcPts val="0"/>
              </a:spcBef>
            </a:pPr>
            <a:r>
              <a:rPr lang="en-US" altLang="zh-CN" sz="3600" dirty="0">
                <a:ea typeface="宋体" panose="02010600030101010101" pitchFamily="2" charset="-122"/>
              </a:rPr>
              <a:t>FCN(</a:t>
            </a:r>
            <a:r>
              <a:rPr lang="zh-CN" altLang="en-US" sz="3600" dirty="0">
                <a:ea typeface="宋体" panose="02010600030101010101" pitchFamily="2" charset="-122"/>
              </a:rPr>
              <a:t>全卷积网络</a:t>
            </a:r>
            <a:r>
              <a:rPr lang="en-US" altLang="zh-CN" sz="3600" dirty="0">
                <a:ea typeface="宋体" panose="02010600030101010101" pitchFamily="2" charset="-122"/>
              </a:rPr>
              <a:t>)</a:t>
            </a:r>
            <a:endParaRPr lang="zh-CN" altLang="zh-HK" sz="3600" dirty="0">
              <a:ea typeface="宋体" panose="02010600030101010101" pitchFamily="2" charset="-122"/>
            </a:endParaRPr>
          </a:p>
        </p:txBody>
      </p:sp>
      <p:sp>
        <p:nvSpPr>
          <p:cNvPr id="4" name="文本框 0">
            <a:extLst>
              <a:ext uri="{FF2B5EF4-FFF2-40B4-BE49-F238E27FC236}">
                <a16:creationId xmlns:a16="http://schemas.microsoft.com/office/drawing/2014/main" id="{E49B3F72-0F65-4192-BD06-BB83035AECE1}"/>
              </a:ext>
            </a:extLst>
          </p:cNvPr>
          <p:cNvSpPr txBox="1"/>
          <p:nvPr/>
        </p:nvSpPr>
        <p:spPr>
          <a:xfrm>
            <a:off x="660406" y="1350645"/>
            <a:ext cx="3696335" cy="398780"/>
          </a:xfrm>
          <a:prstGeom prst="rect">
            <a:avLst/>
          </a:prstGeom>
          <a:noFill/>
        </p:spPr>
        <p:txBody>
          <a:bodyPr wrap="square" rtlCol="0">
            <a:spAutoFit/>
          </a:bodyPr>
          <a:lstStyle/>
          <a:p>
            <a:r>
              <a:rPr lang="zh-CN" sz="2000">
                <a:latin typeface="宋体" panose="02010600030101010101" pitchFamily="2" charset="-122"/>
                <a:ea typeface="宋体" panose="02010600030101010101" pitchFamily="2" charset="-122"/>
                <a:cs typeface="宋体" panose="02010600030101010101" pitchFamily="2" charset="-122"/>
              </a:rPr>
              <a:t>网络模型与结果展示</a:t>
            </a:r>
          </a:p>
        </p:txBody>
      </p:sp>
      <p:pic>
        <p:nvPicPr>
          <p:cNvPr id="5" name="图片 4">
            <a:extLst>
              <a:ext uri="{FF2B5EF4-FFF2-40B4-BE49-F238E27FC236}">
                <a16:creationId xmlns:a16="http://schemas.microsoft.com/office/drawing/2014/main" id="{0F541D13-B537-4C6D-84DE-9274C07F7D6E}"/>
              </a:ext>
            </a:extLst>
          </p:cNvPr>
          <p:cNvPicPr>
            <a:picLocks noChangeAspect="1"/>
          </p:cNvPicPr>
          <p:nvPr/>
        </p:nvPicPr>
        <p:blipFill>
          <a:blip r:embed="rId3"/>
          <a:stretch>
            <a:fillRect/>
          </a:stretch>
        </p:blipFill>
        <p:spPr>
          <a:xfrm>
            <a:off x="660406" y="4085947"/>
            <a:ext cx="4067421" cy="2432983"/>
          </a:xfrm>
          <a:prstGeom prst="rect">
            <a:avLst/>
          </a:prstGeom>
        </p:spPr>
      </p:pic>
      <p:pic>
        <p:nvPicPr>
          <p:cNvPr id="6" name="图片 5">
            <a:extLst>
              <a:ext uri="{FF2B5EF4-FFF2-40B4-BE49-F238E27FC236}">
                <a16:creationId xmlns:a16="http://schemas.microsoft.com/office/drawing/2014/main" id="{FFE6EAF6-9977-478D-B5DC-0AA346E05813}"/>
              </a:ext>
            </a:extLst>
          </p:cNvPr>
          <p:cNvPicPr>
            <a:picLocks noChangeAspect="1"/>
          </p:cNvPicPr>
          <p:nvPr/>
        </p:nvPicPr>
        <p:blipFill>
          <a:blip r:embed="rId4"/>
          <a:stretch>
            <a:fillRect/>
          </a:stretch>
        </p:blipFill>
        <p:spPr>
          <a:xfrm>
            <a:off x="4727827" y="4182408"/>
            <a:ext cx="4733450" cy="2222827"/>
          </a:xfrm>
          <a:prstGeom prst="rect">
            <a:avLst/>
          </a:prstGeom>
        </p:spPr>
      </p:pic>
      <p:pic>
        <p:nvPicPr>
          <p:cNvPr id="8" name="图片 7">
            <a:extLst>
              <a:ext uri="{FF2B5EF4-FFF2-40B4-BE49-F238E27FC236}">
                <a16:creationId xmlns:a16="http://schemas.microsoft.com/office/drawing/2014/main" id="{55263F41-1220-428F-B627-E672B3A1C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460" y="5169601"/>
            <a:ext cx="3002540" cy="1089754"/>
          </a:xfrm>
          <a:prstGeom prst="rect">
            <a:avLst/>
          </a:prstGeom>
        </p:spPr>
      </p:pic>
    </p:spTree>
    <p:extLst>
      <p:ext uri="{BB962C8B-B14F-4D97-AF65-F5344CB8AC3E}">
        <p14:creationId xmlns:p14="http://schemas.microsoft.com/office/powerpoint/2010/main" val="573291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8;p21">
            <a:extLst>
              <a:ext uri="{FF2B5EF4-FFF2-40B4-BE49-F238E27FC236}">
                <a16:creationId xmlns:a16="http://schemas.microsoft.com/office/drawing/2014/main" id="{4BF58999-88C8-46E9-AD80-4A85E508B4D2}"/>
              </a:ext>
            </a:extLst>
          </p:cNvPr>
          <p:cNvSpPr txBox="1">
            <a:spLocks/>
          </p:cNvSpPr>
          <p:nvPr/>
        </p:nvSpPr>
        <p:spPr>
          <a:xfrm>
            <a:off x="551011" y="598645"/>
            <a:ext cx="8826600" cy="602700"/>
          </a:xfrm>
          <a:prstGeom prst="rect">
            <a:avLst/>
          </a:prstGeom>
        </p:spPr>
        <p:txBody>
          <a:bodyPr spcFirstLastPara="1" wrap="square" lIns="91425" tIns="91425" rIns="91425" bIns="91425" anchor="ctr" anchorCtr="0">
            <a:noAutofit/>
          </a:bodyPr>
          <a:lstStyle>
            <a:lvl1pPr lvl="0" algn="l" defTabSz="913765">
              <a:lnSpc>
                <a:spcPct val="90000"/>
              </a:lnSpc>
              <a:spcBef>
                <a:spcPct val="0"/>
              </a:spcBef>
              <a:buNone/>
              <a:defRPr sz="2800" b="1" kern="1200">
                <a:solidFill>
                  <a:schemeClr val="tx1"/>
                </a:solidFill>
                <a:latin typeface="Arial"/>
                <a:ea typeface="微软雅黑"/>
              </a:defRPr>
            </a:lvl1pPr>
          </a:lstStyle>
          <a:p>
            <a:pPr rtl="0">
              <a:spcBef>
                <a:spcPts val="0"/>
              </a:spcBef>
            </a:pPr>
            <a:r>
              <a:rPr lang="en-US" altLang="zh-CN" sz="3600" dirty="0">
                <a:ea typeface="宋体" panose="02010600030101010101" pitchFamily="2" charset="-122"/>
              </a:rPr>
              <a:t>FCN(</a:t>
            </a:r>
            <a:r>
              <a:rPr lang="zh-CN" altLang="en-US" sz="3600" dirty="0">
                <a:ea typeface="宋体" panose="02010600030101010101" pitchFamily="2" charset="-122"/>
              </a:rPr>
              <a:t>全卷积网络</a:t>
            </a:r>
            <a:r>
              <a:rPr lang="en-US" altLang="zh-CN" sz="3600" dirty="0">
                <a:ea typeface="宋体" panose="02010600030101010101" pitchFamily="2" charset="-122"/>
              </a:rPr>
              <a:t>)</a:t>
            </a:r>
            <a:endParaRPr lang="zh-CN" altLang="zh-HK" sz="3600" dirty="0">
              <a:ea typeface="宋体" panose="02010600030101010101" pitchFamily="2" charset="-122"/>
            </a:endParaRPr>
          </a:p>
        </p:txBody>
      </p:sp>
      <p:sp>
        <p:nvSpPr>
          <p:cNvPr id="10" name="文本框 9">
            <a:extLst>
              <a:ext uri="{FF2B5EF4-FFF2-40B4-BE49-F238E27FC236}">
                <a16:creationId xmlns:a16="http://schemas.microsoft.com/office/drawing/2014/main" id="{F94008D2-0FFD-46BB-BD79-491733FF43C7}"/>
              </a:ext>
            </a:extLst>
          </p:cNvPr>
          <p:cNvSpPr txBox="1"/>
          <p:nvPr/>
        </p:nvSpPr>
        <p:spPr>
          <a:xfrm>
            <a:off x="1645920" y="1659880"/>
            <a:ext cx="8686800" cy="3332322"/>
          </a:xfrm>
          <a:prstGeom prst="rect">
            <a:avLst/>
          </a:prstGeom>
          <a:noFill/>
        </p:spPr>
        <p:txBody>
          <a:bodyPr wrap="square">
            <a:spAutoFit/>
          </a:bodyPr>
          <a:lstStyle/>
          <a:p>
            <a:pPr>
              <a:lnSpc>
                <a:spcPct val="200000"/>
              </a:lnSpc>
            </a:pPr>
            <a:r>
              <a:rPr lang="en-US" altLang="zh-CN" dirty="0"/>
              <a:t>FCN</a:t>
            </a:r>
            <a:r>
              <a:rPr lang="zh-CN" altLang="en-US" dirty="0"/>
              <a:t>的主要特点包括：</a:t>
            </a:r>
          </a:p>
          <a:p>
            <a:pPr>
              <a:lnSpc>
                <a:spcPct val="200000"/>
              </a:lnSpc>
            </a:pPr>
            <a:r>
              <a:rPr lang="en-US" altLang="zh-CN" dirty="0"/>
              <a:t>1. </a:t>
            </a:r>
            <a:r>
              <a:rPr lang="zh-CN" altLang="en-US" dirty="0"/>
              <a:t>创造性的使用端到端的卷积网络进行图像语义分割。</a:t>
            </a:r>
          </a:p>
          <a:p>
            <a:pPr>
              <a:lnSpc>
                <a:spcPct val="200000"/>
              </a:lnSpc>
            </a:pPr>
            <a:r>
              <a:rPr lang="en-US" altLang="zh-CN" dirty="0"/>
              <a:t>2. </a:t>
            </a:r>
            <a:r>
              <a:rPr lang="zh-CN" altLang="en-US" dirty="0"/>
              <a:t>网络结构中使用卷积层代替全连接层产生二维特征图谱而非一维向量。</a:t>
            </a:r>
          </a:p>
          <a:p>
            <a:pPr>
              <a:lnSpc>
                <a:spcPct val="200000"/>
              </a:lnSpc>
            </a:pPr>
            <a:r>
              <a:rPr lang="en-US" altLang="zh-CN" dirty="0"/>
              <a:t>3. </a:t>
            </a:r>
            <a:r>
              <a:rPr lang="zh-CN" altLang="en-US" dirty="0"/>
              <a:t>采用跳跃结构进行修正。具体说，就是为了结合前面浅层网络的输出，</a:t>
            </a:r>
            <a:r>
              <a:rPr lang="en-US" altLang="zh-CN" dirty="0"/>
              <a:t>FCN</a:t>
            </a:r>
            <a:r>
              <a:rPr lang="zh-CN" altLang="en-US" dirty="0"/>
              <a:t>对浅层网络的输出也进行了上采样，与最终的输出进行上采样的特征图结合起来，一起进行像素级别的预测。</a:t>
            </a:r>
          </a:p>
        </p:txBody>
      </p:sp>
    </p:spTree>
    <p:extLst>
      <p:ext uri="{BB962C8B-B14F-4D97-AF65-F5344CB8AC3E}">
        <p14:creationId xmlns:p14="http://schemas.microsoft.com/office/powerpoint/2010/main" val="350253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089947A-0DA4-4F3F-BB1D-A053D816B1E6}"/>
              </a:ext>
            </a:extLst>
          </p:cNvPr>
          <p:cNvPicPr>
            <a:picLocks noChangeAspect="1"/>
          </p:cNvPicPr>
          <p:nvPr/>
        </p:nvPicPr>
        <p:blipFill>
          <a:blip r:embed="rId2"/>
          <a:stretch>
            <a:fillRect/>
          </a:stretch>
        </p:blipFill>
        <p:spPr>
          <a:xfrm>
            <a:off x="1189596" y="1534680"/>
            <a:ext cx="9172575" cy="4067175"/>
          </a:xfrm>
          <a:prstGeom prst="rect">
            <a:avLst/>
          </a:prstGeom>
        </p:spPr>
      </p:pic>
      <p:sp>
        <p:nvSpPr>
          <p:cNvPr id="3" name="标题 1">
            <a:extLst>
              <a:ext uri="{FF2B5EF4-FFF2-40B4-BE49-F238E27FC236}">
                <a16:creationId xmlns:a16="http://schemas.microsoft.com/office/drawing/2014/main" id="{957E2895-9912-4395-9922-6CB762BAF59F}"/>
              </a:ext>
            </a:extLst>
          </p:cNvPr>
          <p:cNvSpPr txBox="1">
            <a:spLocks/>
          </p:cNvSpPr>
          <p:nvPr/>
        </p:nvSpPr>
        <p:spPr>
          <a:xfrm>
            <a:off x="653988" y="502593"/>
            <a:ext cx="1671961" cy="624871"/>
          </a:xfrm>
          <a:prstGeom prst="rect">
            <a:avLst/>
          </a:prstGeom>
        </p:spPr>
        <p:txBody>
          <a:bodyPr/>
          <a:lstStyle>
            <a:lvl1pPr lvl="0" algn="l" defTabSz="913765">
              <a:lnSpc>
                <a:spcPct val="90000"/>
              </a:lnSpc>
              <a:spcBef>
                <a:spcPct val="0"/>
              </a:spcBef>
              <a:buNone/>
              <a:defRPr sz="2800" b="1" kern="1200">
                <a:solidFill>
                  <a:schemeClr val="tx1"/>
                </a:solidFill>
                <a:latin typeface="Arial"/>
                <a:ea typeface="微软雅黑"/>
              </a:defRPr>
            </a:lvl1pPr>
          </a:lstStyle>
          <a:p>
            <a:r>
              <a:rPr lang="en-US" altLang="zh-CN" dirty="0" err="1"/>
              <a:t>ResNet</a:t>
            </a:r>
            <a:endParaRPr lang="en-US" altLang="zh-CN" dirty="0"/>
          </a:p>
        </p:txBody>
      </p:sp>
    </p:spTree>
    <p:extLst>
      <p:ext uri="{BB962C8B-B14F-4D97-AF65-F5344CB8AC3E}">
        <p14:creationId xmlns:p14="http://schemas.microsoft.com/office/powerpoint/2010/main" val="1566165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9F5F38-63E0-4795-B059-820EE462E633}"/>
              </a:ext>
            </a:extLst>
          </p:cNvPr>
          <p:cNvPicPr>
            <a:picLocks noChangeAspect="1"/>
          </p:cNvPicPr>
          <p:nvPr/>
        </p:nvPicPr>
        <p:blipFill>
          <a:blip r:embed="rId2"/>
          <a:stretch>
            <a:fillRect/>
          </a:stretch>
        </p:blipFill>
        <p:spPr>
          <a:xfrm>
            <a:off x="2333625" y="3623187"/>
            <a:ext cx="7524750" cy="2771775"/>
          </a:xfrm>
          <a:prstGeom prst="rect">
            <a:avLst/>
          </a:prstGeom>
        </p:spPr>
      </p:pic>
      <p:sp>
        <p:nvSpPr>
          <p:cNvPr id="5" name="标题 1">
            <a:extLst>
              <a:ext uri="{FF2B5EF4-FFF2-40B4-BE49-F238E27FC236}">
                <a16:creationId xmlns:a16="http://schemas.microsoft.com/office/drawing/2014/main" id="{C4188AC2-9DF9-43A8-A833-960FAB949038}"/>
              </a:ext>
            </a:extLst>
          </p:cNvPr>
          <p:cNvSpPr txBox="1">
            <a:spLocks/>
          </p:cNvSpPr>
          <p:nvPr/>
        </p:nvSpPr>
        <p:spPr>
          <a:xfrm>
            <a:off x="565211" y="582492"/>
            <a:ext cx="2524217" cy="447317"/>
          </a:xfrm>
          <a:prstGeom prst="rect">
            <a:avLst/>
          </a:prstGeom>
        </p:spPr>
        <p:txBody>
          <a:bodyPr/>
          <a:lstStyle>
            <a:lvl1pPr lvl="0" algn="l" defTabSz="913765">
              <a:lnSpc>
                <a:spcPct val="90000"/>
              </a:lnSpc>
              <a:spcBef>
                <a:spcPct val="0"/>
              </a:spcBef>
              <a:buNone/>
              <a:defRPr sz="2800" b="1" kern="1200">
                <a:solidFill>
                  <a:schemeClr val="tx1"/>
                </a:solidFill>
                <a:latin typeface="Arial"/>
                <a:ea typeface="微软雅黑"/>
              </a:defRPr>
            </a:lvl1pPr>
          </a:lstStyle>
          <a:p>
            <a:r>
              <a:rPr lang="en-US" altLang="zh-CN" dirty="0" err="1"/>
              <a:t>BottleNeck</a:t>
            </a:r>
            <a:endParaRPr lang="en-US" altLang="zh-CN" dirty="0"/>
          </a:p>
        </p:txBody>
      </p:sp>
      <p:pic>
        <p:nvPicPr>
          <p:cNvPr id="6" name="图片 5" descr="resnet-e1548261477164">
            <a:extLst>
              <a:ext uri="{FF2B5EF4-FFF2-40B4-BE49-F238E27FC236}">
                <a16:creationId xmlns:a16="http://schemas.microsoft.com/office/drawing/2014/main" id="{414FEEA1-1712-44CF-8DC3-C1BBCD601EAD}"/>
              </a:ext>
            </a:extLst>
          </p:cNvPr>
          <p:cNvPicPr>
            <a:picLocks noChangeAspect="1"/>
          </p:cNvPicPr>
          <p:nvPr/>
        </p:nvPicPr>
        <p:blipFill>
          <a:blip r:embed="rId3"/>
          <a:stretch>
            <a:fillRect/>
          </a:stretch>
        </p:blipFill>
        <p:spPr>
          <a:xfrm>
            <a:off x="3962674" y="1237400"/>
            <a:ext cx="3899898" cy="2191600"/>
          </a:xfrm>
          <a:prstGeom prst="rect">
            <a:avLst/>
          </a:prstGeom>
        </p:spPr>
      </p:pic>
    </p:spTree>
    <p:extLst>
      <p:ext uri="{BB962C8B-B14F-4D97-AF65-F5344CB8AC3E}">
        <p14:creationId xmlns:p14="http://schemas.microsoft.com/office/powerpoint/2010/main" val="3390499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47ECA3B-917C-4422-B8D5-61C3379A565F}"/>
              </a:ext>
            </a:extLst>
          </p:cNvPr>
          <p:cNvSpPr txBox="1">
            <a:spLocks/>
          </p:cNvSpPr>
          <p:nvPr/>
        </p:nvSpPr>
        <p:spPr>
          <a:xfrm>
            <a:off x="547456" y="538104"/>
            <a:ext cx="4237608" cy="598805"/>
          </a:xfrm>
          <a:prstGeom prst="rect">
            <a:avLst/>
          </a:prstGeom>
        </p:spPr>
        <p:txBody>
          <a:bodyPr>
            <a:normAutofit fontScale="97500"/>
          </a:bodyPr>
          <a:lstStyle>
            <a:lvl1pPr lvl="0" algn="l" defTabSz="913765">
              <a:lnSpc>
                <a:spcPct val="90000"/>
              </a:lnSpc>
              <a:spcBef>
                <a:spcPct val="0"/>
              </a:spcBef>
              <a:buNone/>
              <a:defRPr sz="2800" b="1" kern="1200">
                <a:solidFill>
                  <a:schemeClr val="tx1"/>
                </a:solidFill>
                <a:latin typeface="Arial"/>
                <a:ea typeface="微软雅黑"/>
              </a:defRPr>
            </a:lvl1pPr>
          </a:lstStyle>
          <a:p>
            <a:r>
              <a:rPr lang="en-US" altLang="zh-CN" dirty="0"/>
              <a:t>U-NET</a:t>
            </a:r>
          </a:p>
          <a:p>
            <a:endParaRPr lang="en-US" altLang="zh-CN" dirty="0"/>
          </a:p>
        </p:txBody>
      </p:sp>
      <p:pic>
        <p:nvPicPr>
          <p:cNvPr id="6" name="图片 5" descr="u-net-architecture (1)">
            <a:extLst>
              <a:ext uri="{FF2B5EF4-FFF2-40B4-BE49-F238E27FC236}">
                <a16:creationId xmlns:a16="http://schemas.microsoft.com/office/drawing/2014/main" id="{E986B5C3-5E95-4441-996B-67A594BC2771}"/>
              </a:ext>
            </a:extLst>
          </p:cNvPr>
          <p:cNvPicPr>
            <a:picLocks noChangeAspect="1"/>
          </p:cNvPicPr>
          <p:nvPr/>
        </p:nvPicPr>
        <p:blipFill>
          <a:blip r:embed="rId2"/>
          <a:stretch>
            <a:fillRect/>
          </a:stretch>
        </p:blipFill>
        <p:spPr>
          <a:xfrm>
            <a:off x="2130641" y="835121"/>
            <a:ext cx="8637588" cy="5754262"/>
          </a:xfrm>
          <a:prstGeom prst="rect">
            <a:avLst/>
          </a:prstGeom>
        </p:spPr>
      </p:pic>
      <p:sp>
        <p:nvSpPr>
          <p:cNvPr id="2" name="文本框 1">
            <a:extLst>
              <a:ext uri="{FF2B5EF4-FFF2-40B4-BE49-F238E27FC236}">
                <a16:creationId xmlns:a16="http://schemas.microsoft.com/office/drawing/2014/main" id="{82C16495-C8E7-4410-A4B9-97EC54C7D533}"/>
              </a:ext>
            </a:extLst>
          </p:cNvPr>
          <p:cNvSpPr txBox="1"/>
          <p:nvPr/>
        </p:nvSpPr>
        <p:spPr>
          <a:xfrm>
            <a:off x="10626571" y="5965794"/>
            <a:ext cx="1091953" cy="369332"/>
          </a:xfrm>
          <a:prstGeom prst="rect">
            <a:avLst/>
          </a:prstGeom>
          <a:noFill/>
        </p:spPr>
        <p:txBody>
          <a:bodyPr wrap="square" rtlCol="0">
            <a:spAutoFit/>
          </a:bodyPr>
          <a:lstStyle/>
          <a:p>
            <a:r>
              <a:rPr lang="zh-CN" altLang="en-US" dirty="0"/>
              <a:t>反卷积</a:t>
            </a:r>
          </a:p>
        </p:txBody>
      </p:sp>
      <p:pic>
        <p:nvPicPr>
          <p:cNvPr id="9" name="图片 8">
            <a:extLst>
              <a:ext uri="{FF2B5EF4-FFF2-40B4-BE49-F238E27FC236}">
                <a16:creationId xmlns:a16="http://schemas.microsoft.com/office/drawing/2014/main" id="{A4C180B9-28BA-4257-A09D-297AAA68E35C}"/>
              </a:ext>
            </a:extLst>
          </p:cNvPr>
          <p:cNvPicPr>
            <a:picLocks noChangeAspect="1"/>
          </p:cNvPicPr>
          <p:nvPr/>
        </p:nvPicPr>
        <p:blipFill>
          <a:blip r:embed="rId3"/>
          <a:stretch>
            <a:fillRect/>
          </a:stretch>
        </p:blipFill>
        <p:spPr>
          <a:xfrm>
            <a:off x="120264" y="5354128"/>
            <a:ext cx="2437569" cy="484015"/>
          </a:xfrm>
          <a:prstGeom prst="rect">
            <a:avLst/>
          </a:prstGeom>
        </p:spPr>
      </p:pic>
      <p:pic>
        <p:nvPicPr>
          <p:cNvPr id="10" name="图片 9">
            <a:extLst>
              <a:ext uri="{FF2B5EF4-FFF2-40B4-BE49-F238E27FC236}">
                <a16:creationId xmlns:a16="http://schemas.microsoft.com/office/drawing/2014/main" id="{94E89888-A477-4AC9-9061-5FBE940E36C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0264" y="3234546"/>
            <a:ext cx="2273691" cy="1652414"/>
          </a:xfrm>
          <a:prstGeom prst="rect">
            <a:avLst/>
          </a:prstGeom>
          <a:noFill/>
          <a:ln>
            <a:noFill/>
          </a:ln>
        </p:spPr>
      </p:pic>
      <p:pic>
        <p:nvPicPr>
          <p:cNvPr id="11" name="图片 10">
            <a:extLst>
              <a:ext uri="{FF2B5EF4-FFF2-40B4-BE49-F238E27FC236}">
                <a16:creationId xmlns:a16="http://schemas.microsoft.com/office/drawing/2014/main" id="{CA9A29BB-37FC-41F3-977B-7C97CFD087AE}"/>
              </a:ext>
            </a:extLst>
          </p:cNvPr>
          <p:cNvPicPr>
            <a:picLocks noChangeAspect="1"/>
          </p:cNvPicPr>
          <p:nvPr/>
        </p:nvPicPr>
        <p:blipFill>
          <a:blip r:embed="rId5"/>
          <a:stretch>
            <a:fillRect/>
          </a:stretch>
        </p:blipFill>
        <p:spPr>
          <a:xfrm>
            <a:off x="120264" y="5859861"/>
            <a:ext cx="3289825" cy="550598"/>
          </a:xfrm>
          <a:prstGeom prst="rect">
            <a:avLst/>
          </a:prstGeom>
        </p:spPr>
      </p:pic>
    </p:spTree>
    <p:extLst>
      <p:ext uri="{BB962C8B-B14F-4D97-AF65-F5344CB8AC3E}">
        <p14:creationId xmlns:p14="http://schemas.microsoft.com/office/powerpoint/2010/main" val="1010192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5630E1-B1D2-4703-B7D6-509CABBB2A97}"/>
              </a:ext>
            </a:extLst>
          </p:cNvPr>
          <p:cNvPicPr>
            <a:picLocks noChangeAspect="1"/>
          </p:cNvPicPr>
          <p:nvPr/>
        </p:nvPicPr>
        <p:blipFill>
          <a:blip r:embed="rId2"/>
          <a:stretch>
            <a:fillRect/>
          </a:stretch>
        </p:blipFill>
        <p:spPr>
          <a:xfrm>
            <a:off x="1148080" y="3997960"/>
            <a:ext cx="4704080" cy="2156465"/>
          </a:xfrm>
          <a:prstGeom prst="rect">
            <a:avLst/>
          </a:prstGeom>
        </p:spPr>
      </p:pic>
      <p:pic>
        <p:nvPicPr>
          <p:cNvPr id="5" name="图片 4">
            <a:extLst>
              <a:ext uri="{FF2B5EF4-FFF2-40B4-BE49-F238E27FC236}">
                <a16:creationId xmlns:a16="http://schemas.microsoft.com/office/drawing/2014/main" id="{CF21C796-FFE9-4535-98DA-66F3FBA7BEB1}"/>
              </a:ext>
            </a:extLst>
          </p:cNvPr>
          <p:cNvPicPr>
            <a:picLocks noChangeAspect="1"/>
          </p:cNvPicPr>
          <p:nvPr/>
        </p:nvPicPr>
        <p:blipFill rotWithShape="1">
          <a:blip r:embed="rId3"/>
          <a:srcRect t="15367"/>
          <a:stretch/>
        </p:blipFill>
        <p:spPr>
          <a:xfrm>
            <a:off x="133780" y="0"/>
            <a:ext cx="6945619" cy="3429000"/>
          </a:xfrm>
          <a:prstGeom prst="rect">
            <a:avLst/>
          </a:prstGeom>
        </p:spPr>
      </p:pic>
      <p:pic>
        <p:nvPicPr>
          <p:cNvPr id="6" name="图片 5">
            <a:extLst>
              <a:ext uri="{FF2B5EF4-FFF2-40B4-BE49-F238E27FC236}">
                <a16:creationId xmlns:a16="http://schemas.microsoft.com/office/drawing/2014/main" id="{8CF51BF5-48D3-4F81-9955-40436B05B092}"/>
              </a:ext>
            </a:extLst>
          </p:cNvPr>
          <p:cNvPicPr>
            <a:picLocks noChangeAspect="1"/>
          </p:cNvPicPr>
          <p:nvPr/>
        </p:nvPicPr>
        <p:blipFill rotWithShape="1">
          <a:blip r:embed="rId4"/>
          <a:srcRect l="35041" t="18691" r="16717" b="3155"/>
          <a:stretch/>
        </p:blipFill>
        <p:spPr>
          <a:xfrm>
            <a:off x="7782560" y="830580"/>
            <a:ext cx="2001936" cy="1767839"/>
          </a:xfrm>
          <a:prstGeom prst="rect">
            <a:avLst/>
          </a:prstGeom>
        </p:spPr>
      </p:pic>
      <p:pic>
        <p:nvPicPr>
          <p:cNvPr id="7" name="图片 6">
            <a:extLst>
              <a:ext uri="{FF2B5EF4-FFF2-40B4-BE49-F238E27FC236}">
                <a16:creationId xmlns:a16="http://schemas.microsoft.com/office/drawing/2014/main" id="{4ABDE581-BF83-49AB-B588-A17DCEB50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9399" y="2879638"/>
            <a:ext cx="4489630" cy="3918072"/>
          </a:xfrm>
          <a:prstGeom prst="rect">
            <a:avLst/>
          </a:prstGeom>
        </p:spPr>
      </p:pic>
    </p:spTree>
    <p:extLst>
      <p:ext uri="{BB962C8B-B14F-4D97-AF65-F5344CB8AC3E}">
        <p14:creationId xmlns:p14="http://schemas.microsoft.com/office/powerpoint/2010/main" val="1958967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A1D9D82-EF59-4BB2-9ADA-717167F43AF0}"/>
              </a:ext>
            </a:extLst>
          </p:cNvPr>
          <p:cNvPicPr>
            <a:picLocks noChangeAspect="1"/>
          </p:cNvPicPr>
          <p:nvPr/>
        </p:nvPicPr>
        <p:blipFill>
          <a:blip r:embed="rId2"/>
          <a:stretch>
            <a:fillRect/>
          </a:stretch>
        </p:blipFill>
        <p:spPr>
          <a:xfrm>
            <a:off x="584517" y="1557972"/>
            <a:ext cx="7037063" cy="3654108"/>
          </a:xfrm>
          <a:prstGeom prst="rect">
            <a:avLst/>
          </a:prstGeom>
        </p:spPr>
      </p:pic>
      <p:sp>
        <p:nvSpPr>
          <p:cNvPr id="3" name="文本框 2">
            <a:extLst>
              <a:ext uri="{FF2B5EF4-FFF2-40B4-BE49-F238E27FC236}">
                <a16:creationId xmlns:a16="http://schemas.microsoft.com/office/drawing/2014/main" id="{7B8544A3-8314-4CA3-B75A-D8431DCE54DC}"/>
              </a:ext>
            </a:extLst>
          </p:cNvPr>
          <p:cNvSpPr txBox="1"/>
          <p:nvPr/>
        </p:nvSpPr>
        <p:spPr>
          <a:xfrm>
            <a:off x="660400" y="386080"/>
            <a:ext cx="1656080" cy="584775"/>
          </a:xfrm>
          <a:prstGeom prst="rect">
            <a:avLst/>
          </a:prstGeom>
          <a:noFill/>
        </p:spPr>
        <p:txBody>
          <a:bodyPr wrap="square" rtlCol="0">
            <a:spAutoFit/>
          </a:bodyPr>
          <a:lstStyle/>
          <a:p>
            <a:r>
              <a:rPr lang="en-US" altLang="zh-CN" sz="3200" b="1" dirty="0"/>
              <a:t>ASPP</a:t>
            </a:r>
            <a:endParaRPr lang="zh-CN" altLang="en-US" sz="3200" b="1" dirty="0"/>
          </a:p>
        </p:txBody>
      </p:sp>
      <p:sp>
        <p:nvSpPr>
          <p:cNvPr id="8" name="文本框 7">
            <a:extLst>
              <a:ext uri="{FF2B5EF4-FFF2-40B4-BE49-F238E27FC236}">
                <a16:creationId xmlns:a16="http://schemas.microsoft.com/office/drawing/2014/main" id="{2ABC99DF-0F0F-42D6-9252-4F7CB78F67C2}"/>
              </a:ext>
            </a:extLst>
          </p:cNvPr>
          <p:cNvSpPr txBox="1"/>
          <p:nvPr/>
        </p:nvSpPr>
        <p:spPr>
          <a:xfrm>
            <a:off x="2143760" y="464235"/>
            <a:ext cx="7142480" cy="369332"/>
          </a:xfrm>
          <a:prstGeom prst="rect">
            <a:avLst/>
          </a:prstGeom>
          <a:noFill/>
        </p:spPr>
        <p:txBody>
          <a:bodyPr wrap="square">
            <a:spAutoFit/>
          </a:bodyPr>
          <a:lstStyle/>
          <a:p>
            <a:r>
              <a:rPr lang="zh-CN" altLang="en-US" dirty="0"/>
              <a:t>空洞空间金字塔池化（</a:t>
            </a:r>
            <a:r>
              <a:rPr lang="en-US" altLang="zh-CN" dirty="0" err="1"/>
              <a:t>atrous</a:t>
            </a:r>
            <a:r>
              <a:rPr lang="en-US" altLang="zh-CN" dirty="0"/>
              <a:t> spatial pyramid pooling</a:t>
            </a:r>
            <a:r>
              <a:rPr lang="zh-CN" altLang="en-US" dirty="0"/>
              <a:t>，</a:t>
            </a:r>
            <a:r>
              <a:rPr lang="en-US" altLang="zh-CN" dirty="0"/>
              <a:t>ASPP</a:t>
            </a:r>
            <a:r>
              <a:rPr lang="zh-CN" altLang="en-US" dirty="0"/>
              <a:t>）</a:t>
            </a:r>
          </a:p>
        </p:txBody>
      </p:sp>
      <p:pic>
        <p:nvPicPr>
          <p:cNvPr id="9" name="图片 8">
            <a:extLst>
              <a:ext uri="{FF2B5EF4-FFF2-40B4-BE49-F238E27FC236}">
                <a16:creationId xmlns:a16="http://schemas.microsoft.com/office/drawing/2014/main" id="{342338DF-A053-4B26-B92E-E43F8B79DB86}"/>
              </a:ext>
            </a:extLst>
          </p:cNvPr>
          <p:cNvPicPr>
            <a:picLocks noChangeAspect="1"/>
          </p:cNvPicPr>
          <p:nvPr/>
        </p:nvPicPr>
        <p:blipFill>
          <a:blip r:embed="rId3"/>
          <a:stretch>
            <a:fillRect/>
          </a:stretch>
        </p:blipFill>
        <p:spPr>
          <a:xfrm>
            <a:off x="7354069" y="4529412"/>
            <a:ext cx="4572000" cy="1781175"/>
          </a:xfrm>
          <a:prstGeom prst="rect">
            <a:avLst/>
          </a:prstGeom>
        </p:spPr>
      </p:pic>
    </p:spTree>
    <p:extLst>
      <p:ext uri="{BB962C8B-B14F-4D97-AF65-F5344CB8AC3E}">
        <p14:creationId xmlns:p14="http://schemas.microsoft.com/office/powerpoint/2010/main" val="311159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7375B2-E63B-4395-91EE-0288044D46C6}"/>
              </a:ext>
            </a:extLst>
          </p:cNvPr>
          <p:cNvSpPr txBox="1"/>
          <p:nvPr/>
        </p:nvSpPr>
        <p:spPr>
          <a:xfrm>
            <a:off x="375920" y="264160"/>
            <a:ext cx="2174240" cy="369332"/>
          </a:xfrm>
          <a:prstGeom prst="rect">
            <a:avLst/>
          </a:prstGeom>
          <a:noFill/>
        </p:spPr>
        <p:txBody>
          <a:bodyPr wrap="square" rtlCol="0">
            <a:spAutoFit/>
          </a:bodyPr>
          <a:lstStyle/>
          <a:p>
            <a:r>
              <a:rPr lang="en-US" altLang="zh-CN" dirty="0"/>
              <a:t>Deeplab1</a:t>
            </a:r>
            <a:r>
              <a:rPr lang="zh-CN" altLang="en-US" dirty="0"/>
              <a:t>系列</a:t>
            </a:r>
          </a:p>
        </p:txBody>
      </p:sp>
      <p:pic>
        <p:nvPicPr>
          <p:cNvPr id="7" name="图片 6">
            <a:extLst>
              <a:ext uri="{FF2B5EF4-FFF2-40B4-BE49-F238E27FC236}">
                <a16:creationId xmlns:a16="http://schemas.microsoft.com/office/drawing/2014/main" id="{6BDFD9FE-2E7C-4907-A09B-036C0AA0F5C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1221" y="2399764"/>
            <a:ext cx="7208838" cy="3588385"/>
          </a:xfrm>
          <a:prstGeom prst="rect">
            <a:avLst/>
          </a:prstGeom>
          <a:noFill/>
          <a:ln>
            <a:noFill/>
          </a:ln>
        </p:spPr>
      </p:pic>
      <p:sp>
        <p:nvSpPr>
          <p:cNvPr id="9" name="文本框 8">
            <a:extLst>
              <a:ext uri="{FF2B5EF4-FFF2-40B4-BE49-F238E27FC236}">
                <a16:creationId xmlns:a16="http://schemas.microsoft.com/office/drawing/2014/main" id="{D5D7BB89-71D9-4B20-A0DA-6F74DC6DB7FF}"/>
              </a:ext>
            </a:extLst>
          </p:cNvPr>
          <p:cNvSpPr txBox="1"/>
          <p:nvPr/>
        </p:nvSpPr>
        <p:spPr>
          <a:xfrm>
            <a:off x="881221" y="869851"/>
            <a:ext cx="9641840" cy="923330"/>
          </a:xfrm>
          <a:prstGeom prst="rect">
            <a:avLst/>
          </a:prstGeom>
          <a:noFill/>
        </p:spPr>
        <p:txBody>
          <a:bodyPr wrap="square">
            <a:spAutoFit/>
          </a:bodyPr>
          <a:lstStyle/>
          <a:p>
            <a:r>
              <a:rPr lang="en-US" altLang="zh-CN" dirty="0" err="1"/>
              <a:t>DeepLab</a:t>
            </a:r>
            <a:r>
              <a:rPr lang="zh-CN" altLang="en-US" dirty="0"/>
              <a:t>引入了条件随机场算法。条件随机场是对条件概率分布构建模型，即将一组随机变量的序列作为输入，求作为输出的另一组随机变量的条件概率分布情况。</a:t>
            </a:r>
            <a:endParaRPr lang="en-US" altLang="zh-CN" dirty="0"/>
          </a:p>
          <a:p>
            <a:endParaRPr lang="en-US" altLang="zh-CN" dirty="0"/>
          </a:p>
        </p:txBody>
      </p:sp>
    </p:spTree>
    <p:extLst>
      <p:ext uri="{BB962C8B-B14F-4D97-AF65-F5344CB8AC3E}">
        <p14:creationId xmlns:p14="http://schemas.microsoft.com/office/powerpoint/2010/main" val="20018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gsmarena_003">
            <a:extLst>
              <a:ext uri="{FF2B5EF4-FFF2-40B4-BE49-F238E27FC236}">
                <a16:creationId xmlns:a16="http://schemas.microsoft.com/office/drawing/2014/main" id="{BE457562-9DDF-4C9C-8DD4-4359AF8793BC}"/>
              </a:ext>
            </a:extLst>
          </p:cNvPr>
          <p:cNvPicPr>
            <a:picLocks noChangeAspect="1"/>
          </p:cNvPicPr>
          <p:nvPr/>
        </p:nvPicPr>
        <p:blipFill>
          <a:blip r:embed="rId2"/>
          <a:stretch>
            <a:fillRect/>
          </a:stretch>
        </p:blipFill>
        <p:spPr>
          <a:xfrm>
            <a:off x="1376441" y="633492"/>
            <a:ext cx="9439118" cy="4926072"/>
          </a:xfrm>
          <a:prstGeom prst="rect">
            <a:avLst/>
          </a:prstGeom>
        </p:spPr>
      </p:pic>
      <p:sp>
        <p:nvSpPr>
          <p:cNvPr id="4" name="文本框 3">
            <a:extLst>
              <a:ext uri="{FF2B5EF4-FFF2-40B4-BE49-F238E27FC236}">
                <a16:creationId xmlns:a16="http://schemas.microsoft.com/office/drawing/2014/main" id="{07C80DB5-98AF-4B6F-A53E-A219A88869CE}"/>
              </a:ext>
            </a:extLst>
          </p:cNvPr>
          <p:cNvSpPr txBox="1"/>
          <p:nvPr/>
        </p:nvSpPr>
        <p:spPr>
          <a:xfrm>
            <a:off x="1231035" y="5779336"/>
            <a:ext cx="6094520" cy="923330"/>
          </a:xfrm>
          <a:prstGeom prst="rect">
            <a:avLst/>
          </a:prstGeom>
          <a:noFill/>
        </p:spPr>
        <p:txBody>
          <a:bodyPr wrap="square">
            <a:spAutoFit/>
          </a:bodyPr>
          <a:lstStyle/>
          <a:p>
            <a:r>
              <a:rPr lang="en-US" altLang="zh-CN" sz="1800" b="0" i="0" dirty="0">
                <a:solidFill>
                  <a:srgbClr val="262626"/>
                </a:solidFill>
                <a:effectLst/>
                <a:latin typeface="HYQiHeiKW-EES"/>
              </a:rPr>
              <a:t>https://github.com/pytorch/vision/blob/master/torchvision/models/segmentation/deeplabv3.py</a:t>
            </a:r>
            <a:r>
              <a:rPr lang="en-US" altLang="zh-CN" dirty="0"/>
              <a:t> </a:t>
            </a:r>
            <a:br>
              <a:rPr lang="en-US" altLang="zh-CN" dirty="0"/>
            </a:br>
            <a:endParaRPr lang="zh-CN" altLang="en-US" dirty="0"/>
          </a:p>
        </p:txBody>
      </p:sp>
      <p:sp>
        <p:nvSpPr>
          <p:cNvPr id="5" name="文本框 4">
            <a:extLst>
              <a:ext uri="{FF2B5EF4-FFF2-40B4-BE49-F238E27FC236}">
                <a16:creationId xmlns:a16="http://schemas.microsoft.com/office/drawing/2014/main" id="{F67375B2-E63B-4395-91EE-0288044D46C6}"/>
              </a:ext>
            </a:extLst>
          </p:cNvPr>
          <p:cNvSpPr txBox="1"/>
          <p:nvPr/>
        </p:nvSpPr>
        <p:spPr>
          <a:xfrm>
            <a:off x="375920" y="264160"/>
            <a:ext cx="2174240" cy="369332"/>
          </a:xfrm>
          <a:prstGeom prst="rect">
            <a:avLst/>
          </a:prstGeom>
          <a:noFill/>
        </p:spPr>
        <p:txBody>
          <a:bodyPr wrap="square" rtlCol="0">
            <a:spAutoFit/>
          </a:bodyPr>
          <a:lstStyle/>
          <a:p>
            <a:r>
              <a:rPr lang="en-US" altLang="zh-CN" dirty="0" err="1"/>
              <a:t>Deeplab</a:t>
            </a:r>
            <a:r>
              <a:rPr lang="en-US" altLang="zh-CN" dirty="0"/>
              <a:t>——v3+</a:t>
            </a:r>
            <a:endParaRPr lang="zh-CN" altLang="en-US" dirty="0"/>
          </a:p>
        </p:txBody>
      </p:sp>
    </p:spTree>
    <p:extLst>
      <p:ext uri="{BB962C8B-B14F-4D97-AF65-F5344CB8AC3E}">
        <p14:creationId xmlns:p14="http://schemas.microsoft.com/office/powerpoint/2010/main" val="381118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EF759AA-F0B8-4691-AB24-F15D7CAE1AD6}"/>
              </a:ext>
            </a:extLst>
          </p:cNvPr>
          <p:cNvPicPr>
            <a:picLocks noChangeAspect="1"/>
          </p:cNvPicPr>
          <p:nvPr/>
        </p:nvPicPr>
        <p:blipFill>
          <a:blip r:embed="rId2"/>
          <a:stretch>
            <a:fillRect/>
          </a:stretch>
        </p:blipFill>
        <p:spPr>
          <a:xfrm>
            <a:off x="497104" y="532937"/>
            <a:ext cx="5876703" cy="3266706"/>
          </a:xfrm>
          <a:prstGeom prst="rect">
            <a:avLst/>
          </a:prstGeom>
        </p:spPr>
      </p:pic>
      <p:pic>
        <p:nvPicPr>
          <p:cNvPr id="4" name="图片 3">
            <a:extLst>
              <a:ext uri="{FF2B5EF4-FFF2-40B4-BE49-F238E27FC236}">
                <a16:creationId xmlns:a16="http://schemas.microsoft.com/office/drawing/2014/main" id="{EF4917F3-33F5-4CCE-88F4-2A71A81937A5}"/>
              </a:ext>
            </a:extLst>
          </p:cNvPr>
          <p:cNvPicPr>
            <a:picLocks noChangeAspect="1"/>
          </p:cNvPicPr>
          <p:nvPr/>
        </p:nvPicPr>
        <p:blipFill>
          <a:blip r:embed="rId3"/>
          <a:stretch>
            <a:fillRect/>
          </a:stretch>
        </p:blipFill>
        <p:spPr>
          <a:xfrm>
            <a:off x="6096000" y="3429000"/>
            <a:ext cx="5434012" cy="2847975"/>
          </a:xfrm>
          <a:prstGeom prst="rect">
            <a:avLst/>
          </a:prstGeom>
        </p:spPr>
      </p:pic>
    </p:spTree>
    <p:extLst>
      <p:ext uri="{BB962C8B-B14F-4D97-AF65-F5344CB8AC3E}">
        <p14:creationId xmlns:p14="http://schemas.microsoft.com/office/powerpoint/2010/main" val="110279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DA3609-AE64-493F-8C62-E79FB27EA24F}"/>
              </a:ext>
            </a:extLst>
          </p:cNvPr>
          <p:cNvPicPr>
            <a:picLocks noChangeAspect="1"/>
          </p:cNvPicPr>
          <p:nvPr/>
        </p:nvPicPr>
        <p:blipFill>
          <a:blip r:embed="rId2"/>
          <a:stretch>
            <a:fillRect/>
          </a:stretch>
        </p:blipFill>
        <p:spPr>
          <a:xfrm>
            <a:off x="2749139" y="894425"/>
            <a:ext cx="7186706" cy="5228948"/>
          </a:xfrm>
          <a:prstGeom prst="rect">
            <a:avLst/>
          </a:prstGeom>
        </p:spPr>
      </p:pic>
    </p:spTree>
    <p:extLst>
      <p:ext uri="{BB962C8B-B14F-4D97-AF65-F5344CB8AC3E}">
        <p14:creationId xmlns:p14="http://schemas.microsoft.com/office/powerpoint/2010/main" val="2455028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6E490C-3E63-4137-BE71-1FD9D9F2EA0E}"/>
              </a:ext>
            </a:extLst>
          </p:cNvPr>
          <p:cNvPicPr>
            <a:picLocks noChangeAspect="1"/>
          </p:cNvPicPr>
          <p:nvPr/>
        </p:nvPicPr>
        <p:blipFill>
          <a:blip r:embed="rId2"/>
          <a:stretch>
            <a:fillRect/>
          </a:stretch>
        </p:blipFill>
        <p:spPr>
          <a:xfrm>
            <a:off x="1219004" y="417250"/>
            <a:ext cx="7292742" cy="5490839"/>
          </a:xfrm>
          <a:prstGeom prst="rect">
            <a:avLst/>
          </a:prstGeom>
        </p:spPr>
      </p:pic>
    </p:spTree>
    <p:extLst>
      <p:ext uri="{BB962C8B-B14F-4D97-AF65-F5344CB8AC3E}">
        <p14:creationId xmlns:p14="http://schemas.microsoft.com/office/powerpoint/2010/main" val="1395942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CCE7AA-AF3F-4F0E-B6E4-AD4190154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273017"/>
            <a:ext cx="6702642" cy="2340467"/>
          </a:xfrm>
          <a:prstGeom prst="rect">
            <a:avLst/>
          </a:prstGeom>
        </p:spPr>
      </p:pic>
      <p:pic>
        <p:nvPicPr>
          <p:cNvPr id="4" name="图片 3">
            <a:extLst>
              <a:ext uri="{FF2B5EF4-FFF2-40B4-BE49-F238E27FC236}">
                <a16:creationId xmlns:a16="http://schemas.microsoft.com/office/drawing/2014/main" id="{1AFE7CDC-3E85-4A2D-804A-C721C131FB92}"/>
              </a:ext>
            </a:extLst>
          </p:cNvPr>
          <p:cNvPicPr>
            <a:picLocks noChangeAspect="1"/>
          </p:cNvPicPr>
          <p:nvPr/>
        </p:nvPicPr>
        <p:blipFill>
          <a:blip r:embed="rId3"/>
          <a:stretch>
            <a:fillRect/>
          </a:stretch>
        </p:blipFill>
        <p:spPr>
          <a:xfrm>
            <a:off x="221942" y="2895712"/>
            <a:ext cx="6782542" cy="2471193"/>
          </a:xfrm>
          <a:prstGeom prst="rect">
            <a:avLst/>
          </a:prstGeom>
        </p:spPr>
      </p:pic>
      <p:pic>
        <p:nvPicPr>
          <p:cNvPr id="5" name="图片 4">
            <a:extLst>
              <a:ext uri="{FF2B5EF4-FFF2-40B4-BE49-F238E27FC236}">
                <a16:creationId xmlns:a16="http://schemas.microsoft.com/office/drawing/2014/main" id="{42DBB9F0-0F67-4CE5-8444-90EC38D9BEEA}"/>
              </a:ext>
            </a:extLst>
          </p:cNvPr>
          <p:cNvPicPr>
            <a:picLocks noChangeAspect="1"/>
          </p:cNvPicPr>
          <p:nvPr/>
        </p:nvPicPr>
        <p:blipFill>
          <a:blip r:embed="rId4"/>
          <a:stretch>
            <a:fillRect/>
          </a:stretch>
        </p:blipFill>
        <p:spPr>
          <a:xfrm>
            <a:off x="6807199" y="1443250"/>
            <a:ext cx="5483971" cy="1410925"/>
          </a:xfrm>
          <a:prstGeom prst="rect">
            <a:avLst/>
          </a:prstGeom>
        </p:spPr>
      </p:pic>
    </p:spTree>
    <p:extLst>
      <p:ext uri="{BB962C8B-B14F-4D97-AF65-F5344CB8AC3E}">
        <p14:creationId xmlns:p14="http://schemas.microsoft.com/office/powerpoint/2010/main" val="766838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773C96-0A87-4F21-B252-F314544415D0}"/>
              </a:ext>
            </a:extLst>
          </p:cNvPr>
          <p:cNvPicPr>
            <a:picLocks noChangeAspect="1"/>
          </p:cNvPicPr>
          <p:nvPr/>
        </p:nvPicPr>
        <p:blipFill>
          <a:blip r:embed="rId2"/>
          <a:stretch>
            <a:fillRect/>
          </a:stretch>
        </p:blipFill>
        <p:spPr>
          <a:xfrm>
            <a:off x="324498" y="363060"/>
            <a:ext cx="4567098" cy="2135499"/>
          </a:xfrm>
          <a:prstGeom prst="rect">
            <a:avLst/>
          </a:prstGeom>
        </p:spPr>
      </p:pic>
      <p:pic>
        <p:nvPicPr>
          <p:cNvPr id="5" name="图片 4">
            <a:extLst>
              <a:ext uri="{FF2B5EF4-FFF2-40B4-BE49-F238E27FC236}">
                <a16:creationId xmlns:a16="http://schemas.microsoft.com/office/drawing/2014/main" id="{AA85C6C1-571D-48E4-83E3-1F0AE4A62916}"/>
              </a:ext>
            </a:extLst>
          </p:cNvPr>
          <p:cNvPicPr>
            <a:picLocks noChangeAspect="1"/>
          </p:cNvPicPr>
          <p:nvPr/>
        </p:nvPicPr>
        <p:blipFill>
          <a:blip r:embed="rId3"/>
          <a:stretch>
            <a:fillRect/>
          </a:stretch>
        </p:blipFill>
        <p:spPr>
          <a:xfrm>
            <a:off x="98624" y="2689981"/>
            <a:ext cx="5018845" cy="1818676"/>
          </a:xfrm>
          <a:prstGeom prst="rect">
            <a:avLst/>
          </a:prstGeom>
        </p:spPr>
      </p:pic>
      <p:pic>
        <p:nvPicPr>
          <p:cNvPr id="6" name="图片 5">
            <a:extLst>
              <a:ext uri="{FF2B5EF4-FFF2-40B4-BE49-F238E27FC236}">
                <a16:creationId xmlns:a16="http://schemas.microsoft.com/office/drawing/2014/main" id="{44347685-E4AD-4BA2-B94C-04263C6B8174}"/>
              </a:ext>
            </a:extLst>
          </p:cNvPr>
          <p:cNvPicPr>
            <a:picLocks noChangeAspect="1"/>
          </p:cNvPicPr>
          <p:nvPr/>
        </p:nvPicPr>
        <p:blipFill>
          <a:blip r:embed="rId4"/>
          <a:stretch>
            <a:fillRect/>
          </a:stretch>
        </p:blipFill>
        <p:spPr>
          <a:xfrm>
            <a:off x="0" y="4508657"/>
            <a:ext cx="5018845" cy="1405724"/>
          </a:xfrm>
          <a:prstGeom prst="rect">
            <a:avLst/>
          </a:prstGeom>
        </p:spPr>
      </p:pic>
      <p:pic>
        <p:nvPicPr>
          <p:cNvPr id="9" name="图片 8">
            <a:extLst>
              <a:ext uri="{FF2B5EF4-FFF2-40B4-BE49-F238E27FC236}">
                <a16:creationId xmlns:a16="http://schemas.microsoft.com/office/drawing/2014/main" id="{1F9DC275-0843-471A-99F5-BA0851130C47}"/>
              </a:ext>
            </a:extLst>
          </p:cNvPr>
          <p:cNvPicPr>
            <a:picLocks noChangeAspect="1"/>
          </p:cNvPicPr>
          <p:nvPr/>
        </p:nvPicPr>
        <p:blipFill>
          <a:blip r:embed="rId5"/>
          <a:stretch>
            <a:fillRect/>
          </a:stretch>
        </p:blipFill>
        <p:spPr>
          <a:xfrm>
            <a:off x="5263713" y="2742555"/>
            <a:ext cx="6459391" cy="3658914"/>
          </a:xfrm>
          <a:prstGeom prst="rect">
            <a:avLst/>
          </a:prstGeom>
        </p:spPr>
      </p:pic>
      <p:pic>
        <p:nvPicPr>
          <p:cNvPr id="10" name="图片 9">
            <a:extLst>
              <a:ext uri="{FF2B5EF4-FFF2-40B4-BE49-F238E27FC236}">
                <a16:creationId xmlns:a16="http://schemas.microsoft.com/office/drawing/2014/main" id="{2CACF9CA-86A5-41C0-80BB-5224DFB4063F}"/>
              </a:ext>
            </a:extLst>
          </p:cNvPr>
          <p:cNvPicPr>
            <a:picLocks noChangeAspect="1"/>
          </p:cNvPicPr>
          <p:nvPr/>
        </p:nvPicPr>
        <p:blipFill rotWithShape="1">
          <a:blip r:embed="rId6"/>
          <a:srcRect t="25630" b="59259"/>
          <a:stretch/>
        </p:blipFill>
        <p:spPr>
          <a:xfrm>
            <a:off x="5263713" y="477520"/>
            <a:ext cx="5342544" cy="1747520"/>
          </a:xfrm>
          <a:prstGeom prst="rect">
            <a:avLst/>
          </a:prstGeom>
        </p:spPr>
      </p:pic>
    </p:spTree>
    <p:extLst>
      <p:ext uri="{BB962C8B-B14F-4D97-AF65-F5344CB8AC3E}">
        <p14:creationId xmlns:p14="http://schemas.microsoft.com/office/powerpoint/2010/main" val="2110168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111244-1DD8-48C3-9800-C64191C6C750}"/>
              </a:ext>
            </a:extLst>
          </p:cNvPr>
          <p:cNvPicPr>
            <a:picLocks noChangeAspect="1"/>
          </p:cNvPicPr>
          <p:nvPr/>
        </p:nvPicPr>
        <p:blipFill>
          <a:blip r:embed="rId2"/>
          <a:stretch>
            <a:fillRect/>
          </a:stretch>
        </p:blipFill>
        <p:spPr>
          <a:xfrm>
            <a:off x="446280" y="84377"/>
            <a:ext cx="2514438" cy="1248981"/>
          </a:xfrm>
          <a:prstGeom prst="rect">
            <a:avLst/>
          </a:prstGeom>
        </p:spPr>
      </p:pic>
      <p:pic>
        <p:nvPicPr>
          <p:cNvPr id="8" name="图片 7">
            <a:extLst>
              <a:ext uri="{FF2B5EF4-FFF2-40B4-BE49-F238E27FC236}">
                <a16:creationId xmlns:a16="http://schemas.microsoft.com/office/drawing/2014/main" id="{4D48228C-83E7-4CB2-A652-50EC930EC844}"/>
              </a:ext>
            </a:extLst>
          </p:cNvPr>
          <p:cNvPicPr>
            <a:picLocks noChangeAspect="1"/>
          </p:cNvPicPr>
          <p:nvPr/>
        </p:nvPicPr>
        <p:blipFill>
          <a:blip r:embed="rId3"/>
          <a:stretch>
            <a:fillRect/>
          </a:stretch>
        </p:blipFill>
        <p:spPr>
          <a:xfrm>
            <a:off x="9144188" y="84377"/>
            <a:ext cx="2688625" cy="1362700"/>
          </a:xfrm>
          <a:prstGeom prst="rect">
            <a:avLst/>
          </a:prstGeom>
        </p:spPr>
      </p:pic>
      <p:pic>
        <p:nvPicPr>
          <p:cNvPr id="9" name="图片 8">
            <a:extLst>
              <a:ext uri="{FF2B5EF4-FFF2-40B4-BE49-F238E27FC236}">
                <a16:creationId xmlns:a16="http://schemas.microsoft.com/office/drawing/2014/main" id="{D3F36B23-854E-491D-881B-4EA9AD963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658" y="1333358"/>
            <a:ext cx="8919225" cy="4953369"/>
          </a:xfrm>
          <a:prstGeom prst="rect">
            <a:avLst/>
          </a:prstGeom>
        </p:spPr>
      </p:pic>
    </p:spTree>
    <p:extLst>
      <p:ext uri="{BB962C8B-B14F-4D97-AF65-F5344CB8AC3E}">
        <p14:creationId xmlns:p14="http://schemas.microsoft.com/office/powerpoint/2010/main" val="506989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EE2B0D-1351-4D82-B34D-B54024D56988}"/>
              </a:ext>
            </a:extLst>
          </p:cNvPr>
          <p:cNvPicPr>
            <a:picLocks noChangeAspect="1"/>
          </p:cNvPicPr>
          <p:nvPr/>
        </p:nvPicPr>
        <p:blipFill>
          <a:blip r:embed="rId2"/>
          <a:stretch>
            <a:fillRect/>
          </a:stretch>
        </p:blipFill>
        <p:spPr>
          <a:xfrm>
            <a:off x="125835" y="677010"/>
            <a:ext cx="5570290" cy="4173817"/>
          </a:xfrm>
          <a:prstGeom prst="rect">
            <a:avLst/>
          </a:prstGeom>
        </p:spPr>
      </p:pic>
      <p:pic>
        <p:nvPicPr>
          <p:cNvPr id="3" name="图片 2">
            <a:extLst>
              <a:ext uri="{FF2B5EF4-FFF2-40B4-BE49-F238E27FC236}">
                <a16:creationId xmlns:a16="http://schemas.microsoft.com/office/drawing/2014/main" id="{C93CB15F-C241-4E0D-B620-20855213AF61}"/>
              </a:ext>
            </a:extLst>
          </p:cNvPr>
          <p:cNvPicPr>
            <a:picLocks noChangeAspect="1"/>
          </p:cNvPicPr>
          <p:nvPr/>
        </p:nvPicPr>
        <p:blipFill>
          <a:blip r:embed="rId3"/>
          <a:stretch>
            <a:fillRect/>
          </a:stretch>
        </p:blipFill>
        <p:spPr>
          <a:xfrm>
            <a:off x="5265186" y="301872"/>
            <a:ext cx="6341616" cy="4167348"/>
          </a:xfrm>
          <a:prstGeom prst="rect">
            <a:avLst/>
          </a:prstGeom>
        </p:spPr>
      </p:pic>
      <p:pic>
        <p:nvPicPr>
          <p:cNvPr id="5" name="图片 4">
            <a:extLst>
              <a:ext uri="{FF2B5EF4-FFF2-40B4-BE49-F238E27FC236}">
                <a16:creationId xmlns:a16="http://schemas.microsoft.com/office/drawing/2014/main" id="{A97766D8-883B-442E-B38C-9101CF45E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6590" y="4538698"/>
            <a:ext cx="6138808" cy="2216792"/>
          </a:xfrm>
          <a:prstGeom prst="rect">
            <a:avLst/>
          </a:prstGeom>
        </p:spPr>
      </p:pic>
      <p:pic>
        <p:nvPicPr>
          <p:cNvPr id="10" name="图片 9">
            <a:extLst>
              <a:ext uri="{FF2B5EF4-FFF2-40B4-BE49-F238E27FC236}">
                <a16:creationId xmlns:a16="http://schemas.microsoft.com/office/drawing/2014/main" id="{1086A4E7-0DDE-455A-ADE4-9C5EC4DB8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387" y="4545498"/>
            <a:ext cx="4557155" cy="2209992"/>
          </a:xfrm>
          <a:prstGeom prst="rect">
            <a:avLst/>
          </a:prstGeom>
        </p:spPr>
      </p:pic>
    </p:spTree>
    <p:extLst>
      <p:ext uri="{BB962C8B-B14F-4D97-AF65-F5344CB8AC3E}">
        <p14:creationId xmlns:p14="http://schemas.microsoft.com/office/powerpoint/2010/main" val="4239226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E3B4DE5-C57A-4717-977D-15CA11F8F6DA}"/>
              </a:ext>
            </a:extLst>
          </p:cNvPr>
          <p:cNvPicPr>
            <a:picLocks noChangeAspect="1"/>
          </p:cNvPicPr>
          <p:nvPr/>
        </p:nvPicPr>
        <p:blipFill>
          <a:blip r:embed="rId2"/>
          <a:stretch>
            <a:fillRect/>
          </a:stretch>
        </p:blipFill>
        <p:spPr>
          <a:xfrm>
            <a:off x="447500" y="377758"/>
            <a:ext cx="11074954" cy="5972708"/>
          </a:xfrm>
          <a:prstGeom prst="rect">
            <a:avLst/>
          </a:prstGeom>
        </p:spPr>
      </p:pic>
    </p:spTree>
    <p:extLst>
      <p:ext uri="{BB962C8B-B14F-4D97-AF65-F5344CB8AC3E}">
        <p14:creationId xmlns:p14="http://schemas.microsoft.com/office/powerpoint/2010/main" val="371161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814807-C2AC-44E2-A6A5-ECF7CC295187}"/>
              </a:ext>
            </a:extLst>
          </p:cNvPr>
          <p:cNvPicPr>
            <a:picLocks noChangeAspect="1"/>
          </p:cNvPicPr>
          <p:nvPr/>
        </p:nvPicPr>
        <p:blipFill>
          <a:blip r:embed="rId2"/>
          <a:stretch>
            <a:fillRect/>
          </a:stretch>
        </p:blipFill>
        <p:spPr>
          <a:xfrm>
            <a:off x="148697" y="165682"/>
            <a:ext cx="11894606" cy="6526635"/>
          </a:xfrm>
          <a:prstGeom prst="rect">
            <a:avLst/>
          </a:prstGeom>
        </p:spPr>
      </p:pic>
    </p:spTree>
    <p:extLst>
      <p:ext uri="{BB962C8B-B14F-4D97-AF65-F5344CB8AC3E}">
        <p14:creationId xmlns:p14="http://schemas.microsoft.com/office/powerpoint/2010/main" val="167586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8109F1-2C85-4FC5-90B8-A24EDBA9EA06}"/>
              </a:ext>
            </a:extLst>
          </p:cNvPr>
          <p:cNvPicPr>
            <a:picLocks noChangeAspect="1"/>
          </p:cNvPicPr>
          <p:nvPr/>
        </p:nvPicPr>
        <p:blipFill>
          <a:blip r:embed="rId2"/>
          <a:stretch>
            <a:fillRect/>
          </a:stretch>
        </p:blipFill>
        <p:spPr>
          <a:xfrm>
            <a:off x="172731" y="421158"/>
            <a:ext cx="11846537" cy="6281645"/>
          </a:xfrm>
          <a:prstGeom prst="rect">
            <a:avLst/>
          </a:prstGeom>
        </p:spPr>
      </p:pic>
    </p:spTree>
    <p:extLst>
      <p:ext uri="{BB962C8B-B14F-4D97-AF65-F5344CB8AC3E}">
        <p14:creationId xmlns:p14="http://schemas.microsoft.com/office/powerpoint/2010/main" val="950683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283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4718267-AAEF-4ED1-907C-BD3DC0E2F213}"/>
              </a:ext>
            </a:extLst>
          </p:cNvPr>
          <p:cNvPicPr>
            <a:picLocks noChangeAspect="1"/>
          </p:cNvPicPr>
          <p:nvPr/>
        </p:nvPicPr>
        <p:blipFill>
          <a:blip r:embed="rId2"/>
          <a:stretch>
            <a:fillRect/>
          </a:stretch>
        </p:blipFill>
        <p:spPr>
          <a:xfrm>
            <a:off x="0" y="248574"/>
            <a:ext cx="12192000" cy="5795447"/>
          </a:xfrm>
          <a:prstGeom prst="rect">
            <a:avLst/>
          </a:prstGeom>
        </p:spPr>
      </p:pic>
    </p:spTree>
    <p:extLst>
      <p:ext uri="{BB962C8B-B14F-4D97-AF65-F5344CB8AC3E}">
        <p14:creationId xmlns:p14="http://schemas.microsoft.com/office/powerpoint/2010/main" val="308801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04AAFC-15E7-4DCF-B6EA-C5C3BF33D3B5}"/>
              </a:ext>
            </a:extLst>
          </p:cNvPr>
          <p:cNvPicPr>
            <a:picLocks noChangeAspect="1"/>
          </p:cNvPicPr>
          <p:nvPr/>
        </p:nvPicPr>
        <p:blipFill>
          <a:blip r:embed="rId2"/>
          <a:stretch>
            <a:fillRect/>
          </a:stretch>
        </p:blipFill>
        <p:spPr>
          <a:xfrm>
            <a:off x="115409" y="1682880"/>
            <a:ext cx="11629748" cy="3940904"/>
          </a:xfrm>
          <a:prstGeom prst="rect">
            <a:avLst/>
          </a:prstGeom>
        </p:spPr>
      </p:pic>
    </p:spTree>
    <p:extLst>
      <p:ext uri="{BB962C8B-B14F-4D97-AF65-F5344CB8AC3E}">
        <p14:creationId xmlns:p14="http://schemas.microsoft.com/office/powerpoint/2010/main" val="1057757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02275BF-86E3-40F2-9B4D-5AA10D0E9898}"/>
              </a:ext>
            </a:extLst>
          </p:cNvPr>
          <p:cNvPicPr>
            <a:picLocks noChangeAspect="1"/>
          </p:cNvPicPr>
          <p:nvPr/>
        </p:nvPicPr>
        <p:blipFill>
          <a:blip r:embed="rId2"/>
          <a:stretch>
            <a:fillRect/>
          </a:stretch>
        </p:blipFill>
        <p:spPr>
          <a:xfrm>
            <a:off x="0" y="879922"/>
            <a:ext cx="12192000" cy="5098156"/>
          </a:xfrm>
          <a:prstGeom prst="rect">
            <a:avLst/>
          </a:prstGeom>
        </p:spPr>
      </p:pic>
    </p:spTree>
    <p:extLst>
      <p:ext uri="{BB962C8B-B14F-4D97-AF65-F5344CB8AC3E}">
        <p14:creationId xmlns:p14="http://schemas.microsoft.com/office/powerpoint/2010/main" val="495922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84398905-D61B-4DE8-BFF0-3570EE94577A}"/>
              </a:ext>
            </a:extLst>
          </p:cNvPr>
          <p:cNvSpPr txBox="1"/>
          <p:nvPr/>
        </p:nvSpPr>
        <p:spPr>
          <a:xfrm>
            <a:off x="285405" y="175746"/>
            <a:ext cx="2013612" cy="830997"/>
          </a:xfrm>
          <a:prstGeom prst="rect">
            <a:avLst/>
          </a:prstGeom>
          <a:noFill/>
        </p:spPr>
        <p:txBody>
          <a:bodyPr wrap="square" rtlCol="0">
            <a:spAutoFit/>
          </a:bodyPr>
          <a:lstStyle/>
          <a:p>
            <a:r>
              <a:rPr lang="zh-CN" altLang="en-US" sz="2400" dirty="0"/>
              <a:t>多次尝试调整：</a:t>
            </a:r>
            <a:r>
              <a:rPr lang="en-US" altLang="zh-CN" sz="2400" dirty="0"/>
              <a:t>Dice loss</a:t>
            </a:r>
            <a:endParaRPr lang="zh-CN" altLang="en-US" sz="2400" dirty="0"/>
          </a:p>
        </p:txBody>
      </p:sp>
      <p:sp>
        <p:nvSpPr>
          <p:cNvPr id="19" name="文本框 18">
            <a:extLst>
              <a:ext uri="{FF2B5EF4-FFF2-40B4-BE49-F238E27FC236}">
                <a16:creationId xmlns:a16="http://schemas.microsoft.com/office/drawing/2014/main" id="{F0B414D5-8CE2-42B3-B330-B501E60F966F}"/>
              </a:ext>
            </a:extLst>
          </p:cNvPr>
          <p:cNvSpPr txBox="1"/>
          <p:nvPr/>
        </p:nvSpPr>
        <p:spPr>
          <a:xfrm>
            <a:off x="205805" y="1444803"/>
            <a:ext cx="4971493" cy="1477328"/>
          </a:xfrm>
          <a:prstGeom prst="rect">
            <a:avLst/>
          </a:prstGeom>
          <a:noFill/>
        </p:spPr>
        <p:txBody>
          <a:bodyPr wrap="square" rtlCol="0">
            <a:spAutoFit/>
          </a:bodyPr>
          <a:lstStyle/>
          <a:p>
            <a:r>
              <a:rPr lang="zh-CN" altLang="en-US" dirty="0"/>
              <a:t>对于小的实例，分母较小，从而每个像素贡献的梯度变大；</a:t>
            </a:r>
            <a:endParaRPr lang="en-US" altLang="zh-CN" dirty="0"/>
          </a:p>
          <a:p>
            <a:r>
              <a:rPr lang="zh-CN" altLang="en-US" dirty="0"/>
              <a:t>对于大的实例，分母较大，从而每个像素贡献的梯度较小；</a:t>
            </a:r>
            <a:endParaRPr lang="en-US" altLang="zh-CN" dirty="0"/>
          </a:p>
          <a:p>
            <a:r>
              <a:rPr lang="en-US" altLang="zh-CN" dirty="0"/>
              <a:t>Dice loss</a:t>
            </a:r>
            <a:r>
              <a:rPr lang="zh-CN" altLang="en-US" dirty="0"/>
              <a:t>可以让小实例与大实例贡献梯度平衡</a:t>
            </a:r>
          </a:p>
        </p:txBody>
      </p:sp>
      <p:grpSp>
        <p:nvGrpSpPr>
          <p:cNvPr id="29" name="组合 28">
            <a:extLst>
              <a:ext uri="{FF2B5EF4-FFF2-40B4-BE49-F238E27FC236}">
                <a16:creationId xmlns:a16="http://schemas.microsoft.com/office/drawing/2014/main" id="{73AF1ECD-F144-4FD0-ABFB-377F03753FA9}"/>
              </a:ext>
            </a:extLst>
          </p:cNvPr>
          <p:cNvGrpSpPr/>
          <p:nvPr/>
        </p:nvGrpSpPr>
        <p:grpSpPr>
          <a:xfrm>
            <a:off x="205805" y="2991853"/>
            <a:ext cx="4371087" cy="874293"/>
            <a:chOff x="451597" y="2096415"/>
            <a:chExt cx="4371087" cy="874293"/>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0E7A9CF-DCD1-4266-8F40-A0BE53436AFD}"/>
                    </a:ext>
                  </a:extLst>
                </p:cNvPr>
                <p:cNvSpPr txBox="1"/>
                <p:nvPr/>
              </p:nvSpPr>
              <p:spPr>
                <a:xfrm>
                  <a:off x="451597" y="2400513"/>
                  <a:ext cx="1013163" cy="5679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r>
                              <m:rPr>
                                <m:sty m:val="p"/>
                              </m:rPr>
                              <a:rPr lang="en-US" altLang="zh-CN" i="1">
                                <a:latin typeface="Cambria Math" panose="02040503050406030204" pitchFamily="18" charset="0"/>
                              </a:rPr>
                              <m:t>xy</m:t>
                            </m:r>
                          </m:num>
                          <m:den>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x</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y</m:t>
                                </m:r>
                              </m:e>
                              <m:sup>
                                <m:r>
                                  <a:rPr lang="en-US" altLang="zh-CN" b="0" i="1" smtClean="0">
                                    <a:latin typeface="Cambria Math" panose="02040503050406030204" pitchFamily="18" charset="0"/>
                                  </a:rPr>
                                  <m:t>2</m:t>
                                </m:r>
                              </m:sup>
                            </m:sSup>
                          </m:den>
                        </m:f>
                      </m:oMath>
                    </m:oMathPara>
                  </a14:m>
                  <a:endParaRPr lang="zh-CN" altLang="en-US" dirty="0"/>
                </a:p>
              </p:txBody>
            </p:sp>
          </mc:Choice>
          <mc:Fallback xmlns="">
            <p:sp>
              <p:nvSpPr>
                <p:cNvPr id="16" name="文本框 15">
                  <a:extLst>
                    <a:ext uri="{FF2B5EF4-FFF2-40B4-BE49-F238E27FC236}">
                      <a16:creationId xmlns:a16="http://schemas.microsoft.com/office/drawing/2014/main" id="{70E7A9CF-DCD1-4266-8F40-A0BE53436AFD}"/>
                    </a:ext>
                  </a:extLst>
                </p:cNvPr>
                <p:cNvSpPr txBox="1">
                  <a:spLocks noRot="1" noChangeAspect="1" noMove="1" noResize="1" noEditPoints="1" noAdjustHandles="1" noChangeArrowheads="1" noChangeShapeType="1" noTextEdit="1"/>
                </p:cNvSpPr>
                <p:nvPr/>
              </p:nvSpPr>
              <p:spPr>
                <a:xfrm>
                  <a:off x="451597" y="2400513"/>
                  <a:ext cx="1013163" cy="56797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F9C7386-3FA6-4CF7-8649-BEA6892492E6}"/>
                    </a:ext>
                  </a:extLst>
                </p:cNvPr>
                <p:cNvSpPr txBox="1"/>
                <p:nvPr/>
              </p:nvSpPr>
              <p:spPr>
                <a:xfrm>
                  <a:off x="1943022" y="2096415"/>
                  <a:ext cx="665049" cy="5266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𝐿</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oMath>
                    </m:oMathPara>
                  </a14:m>
                  <a:endParaRPr lang="zh-CN" altLang="en-US" dirty="0"/>
                </a:p>
              </p:txBody>
            </p:sp>
          </mc:Choice>
          <mc:Fallback xmlns="">
            <p:sp>
              <p:nvSpPr>
                <p:cNvPr id="17" name="文本框 16">
                  <a:extLst>
                    <a:ext uri="{FF2B5EF4-FFF2-40B4-BE49-F238E27FC236}">
                      <a16:creationId xmlns:a16="http://schemas.microsoft.com/office/drawing/2014/main" id="{2F9C7386-3FA6-4CF7-8649-BEA6892492E6}"/>
                    </a:ext>
                  </a:extLst>
                </p:cNvPr>
                <p:cNvSpPr txBox="1">
                  <a:spLocks noRot="1" noChangeAspect="1" noMove="1" noResize="1" noEditPoints="1" noAdjustHandles="1" noChangeArrowheads="1" noChangeShapeType="1" noTextEdit="1"/>
                </p:cNvSpPr>
                <p:nvPr/>
              </p:nvSpPr>
              <p:spPr>
                <a:xfrm>
                  <a:off x="1943022" y="2096415"/>
                  <a:ext cx="665049" cy="5266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F19F71-79CA-4EDD-A279-E586BD21F3BD}"/>
                    </a:ext>
                  </a:extLst>
                </p:cNvPr>
                <p:cNvSpPr txBox="1"/>
                <p:nvPr/>
              </p:nvSpPr>
              <p:spPr>
                <a:xfrm>
                  <a:off x="3013089" y="2365734"/>
                  <a:ext cx="1809595" cy="6049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num>
                          <m:den>
                            <m:sSup>
                              <m:sSupPr>
                                <m:ctrlPr>
                                  <a:rPr lang="en-US" altLang="zh-CN" i="1" smtClean="0">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den>
                        </m:f>
                      </m:oMath>
                    </m:oMathPara>
                  </a14:m>
                  <a:endParaRPr lang="zh-CN" altLang="en-US" dirty="0"/>
                </a:p>
              </p:txBody>
            </p:sp>
          </mc:Choice>
          <mc:Fallback xmlns="">
            <p:sp>
              <p:nvSpPr>
                <p:cNvPr id="18" name="文本框 17">
                  <a:extLst>
                    <a:ext uri="{FF2B5EF4-FFF2-40B4-BE49-F238E27FC236}">
                      <a16:creationId xmlns:a16="http://schemas.microsoft.com/office/drawing/2014/main" id="{F4F19F71-79CA-4EDD-A279-E586BD21F3BD}"/>
                    </a:ext>
                  </a:extLst>
                </p:cNvPr>
                <p:cNvSpPr txBox="1">
                  <a:spLocks noRot="1" noChangeAspect="1" noMove="1" noResize="1" noEditPoints="1" noAdjustHandles="1" noChangeArrowheads="1" noChangeShapeType="1" noTextEdit="1"/>
                </p:cNvSpPr>
                <p:nvPr/>
              </p:nvSpPr>
              <p:spPr>
                <a:xfrm>
                  <a:off x="3013089" y="2365734"/>
                  <a:ext cx="1809595" cy="604974"/>
                </a:xfrm>
                <a:prstGeom prst="rect">
                  <a:avLst/>
                </a:prstGeom>
                <a:blipFill>
                  <a:blip r:embed="rId4"/>
                  <a:stretch>
                    <a:fillRect/>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09A97264-FA1F-44F6-9D7A-87A219F3D8BC}"/>
                </a:ext>
              </a:extLst>
            </p:cNvPr>
            <p:cNvCxnSpPr/>
            <p:nvPr/>
          </p:nvCxnSpPr>
          <p:spPr>
            <a:xfrm>
              <a:off x="1538003" y="2668221"/>
              <a:ext cx="1558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8" name="图片 27">
            <a:extLst>
              <a:ext uri="{FF2B5EF4-FFF2-40B4-BE49-F238E27FC236}">
                <a16:creationId xmlns:a16="http://schemas.microsoft.com/office/drawing/2014/main" id="{4377AD5C-9471-456B-A9DC-315732AFD8C6}"/>
              </a:ext>
            </a:extLst>
          </p:cNvPr>
          <p:cNvPicPr>
            <a:picLocks noChangeAspect="1"/>
          </p:cNvPicPr>
          <p:nvPr/>
        </p:nvPicPr>
        <p:blipFill>
          <a:blip r:embed="rId5"/>
          <a:stretch>
            <a:fillRect/>
          </a:stretch>
        </p:blipFill>
        <p:spPr>
          <a:xfrm>
            <a:off x="4981910" y="0"/>
            <a:ext cx="6808897" cy="6858000"/>
          </a:xfrm>
          <a:prstGeom prst="rect">
            <a:avLst/>
          </a:prstGeom>
        </p:spPr>
      </p:pic>
      <p:sp>
        <p:nvSpPr>
          <p:cNvPr id="31" name="文本框 30">
            <a:extLst>
              <a:ext uri="{FF2B5EF4-FFF2-40B4-BE49-F238E27FC236}">
                <a16:creationId xmlns:a16="http://schemas.microsoft.com/office/drawing/2014/main" id="{5D0CF8E4-EF11-4B2E-8C9E-6823AACE2207}"/>
              </a:ext>
            </a:extLst>
          </p:cNvPr>
          <p:cNvSpPr txBox="1"/>
          <p:nvPr/>
        </p:nvSpPr>
        <p:spPr>
          <a:xfrm>
            <a:off x="205805" y="4766866"/>
            <a:ext cx="4712424" cy="923330"/>
          </a:xfrm>
          <a:prstGeom prst="rect">
            <a:avLst/>
          </a:prstGeom>
          <a:noFill/>
        </p:spPr>
        <p:txBody>
          <a:bodyPr wrap="square">
            <a:spAutoFit/>
          </a:bodyPr>
          <a:lstStyle/>
          <a:p>
            <a:r>
              <a:rPr lang="en-US" altLang="zh-CN" dirty="0"/>
              <a:t>V-Net: Fully Convolutional Neural Networks for</a:t>
            </a:r>
          </a:p>
          <a:p>
            <a:r>
              <a:rPr lang="en-US" altLang="zh-CN" dirty="0"/>
              <a:t>Volumetric Medical Image Segmentation</a:t>
            </a:r>
            <a:endParaRPr lang="zh-CN" altLang="en-US" dirty="0"/>
          </a:p>
        </p:txBody>
      </p:sp>
    </p:spTree>
    <p:extLst>
      <p:ext uri="{BB962C8B-B14F-4D97-AF65-F5344CB8AC3E}">
        <p14:creationId xmlns:p14="http://schemas.microsoft.com/office/powerpoint/2010/main" val="1098829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p:nvPr/>
        </p:nvPicPr>
        <p:blipFill rotWithShape="1">
          <a:blip r:embed="rId2"/>
          <a:srcRect r="8989" b="24854"/>
          <a:stretch/>
        </p:blipFill>
        <p:spPr>
          <a:xfrm>
            <a:off x="-173144" y="18415"/>
            <a:ext cx="12458701" cy="6858000"/>
          </a:xfrm>
          <a:prstGeom prst="rect">
            <a:avLst/>
          </a:prstGeom>
        </p:spPr>
      </p:pic>
      <p:grpSp>
        <p:nvGrpSpPr>
          <p:cNvPr id="2" name="组合 1"/>
          <p:cNvGrpSpPr/>
          <p:nvPr/>
        </p:nvGrpSpPr>
        <p:grpSpPr>
          <a:xfrm>
            <a:off x="3362338" y="1843995"/>
            <a:ext cx="5387116" cy="4394873"/>
            <a:chOff x="5738523" y="2870775"/>
            <a:chExt cx="2101791" cy="1714666"/>
          </a:xfrm>
        </p:grpSpPr>
        <p:sp>
          <p:nvSpPr>
            <p:cNvPr id="3" name="Freeform 22"/>
            <p:cNvSpPr/>
            <p:nvPr/>
          </p:nvSpPr>
          <p:spPr>
            <a:xfrm>
              <a:off x="5738523" y="2870775"/>
              <a:ext cx="2101791" cy="1429662"/>
            </a:xfrm>
            <a:custGeom>
              <a:avLst/>
              <a:gdLst/>
              <a:ahLst/>
              <a:cxnLst/>
              <a:rect l="0" t="0" r="r" b="b"/>
              <a:pathLst>
                <a:path w="2101791" h="1429662">
                  <a:moveTo>
                    <a:pt x="2032374" y="1429662"/>
                  </a:moveTo>
                  <a:cubicBezTo>
                    <a:pt x="69417" y="1429662"/>
                    <a:pt x="69417" y="1429662"/>
                    <a:pt x="69417" y="1429662"/>
                  </a:cubicBezTo>
                  <a:cubicBezTo>
                    <a:pt x="30852" y="1429662"/>
                    <a:pt x="0" y="1398834"/>
                    <a:pt x="0" y="1360298"/>
                  </a:cubicBezTo>
                  <a:cubicBezTo>
                    <a:pt x="0" y="69364"/>
                    <a:pt x="0" y="69364"/>
                    <a:pt x="0" y="69364"/>
                  </a:cubicBezTo>
                  <a:cubicBezTo>
                    <a:pt x="0" y="32755"/>
                    <a:pt x="30852" y="0"/>
                    <a:pt x="69417" y="0"/>
                  </a:cubicBezTo>
                  <a:cubicBezTo>
                    <a:pt x="2032374" y="0"/>
                    <a:pt x="2032374" y="0"/>
                    <a:pt x="2032374" y="0"/>
                  </a:cubicBezTo>
                  <a:cubicBezTo>
                    <a:pt x="2070939" y="0"/>
                    <a:pt x="2101791" y="32755"/>
                    <a:pt x="2101791" y="69364"/>
                  </a:cubicBezTo>
                  <a:cubicBezTo>
                    <a:pt x="2101791" y="1360298"/>
                    <a:pt x="2101791" y="1360298"/>
                    <a:pt x="2101791" y="1360298"/>
                  </a:cubicBezTo>
                  <a:cubicBezTo>
                    <a:pt x="2101791" y="1398834"/>
                    <a:pt x="2070939" y="1429662"/>
                    <a:pt x="2032374" y="1429662"/>
                  </a:cubicBezTo>
                </a:path>
              </a:pathLst>
            </a:custGeom>
            <a:solidFill>
              <a:srgbClr val="0C0B10"/>
            </a:solidFill>
            <a:ln>
              <a:noFill/>
            </a:ln>
          </p:spPr>
          <p:txBody>
            <a:bodyPr vert="horz" wrap="square" lIns="91440" tIns="45720" rIns="91440" bIns="45720" numCol="1" anchor="t" anchorCtr="0"/>
            <a:lstStyle/>
            <a:p>
              <a:endParaRPr lang="zh-CN"/>
            </a:p>
          </p:txBody>
        </p:sp>
        <p:sp>
          <p:nvSpPr>
            <p:cNvPr id="4" name="Rectangle 23"/>
            <p:cNvSpPr/>
            <p:nvPr/>
          </p:nvSpPr>
          <p:spPr>
            <a:xfrm>
              <a:off x="5835072" y="2967324"/>
              <a:ext cx="1908693" cy="1012832"/>
            </a:xfrm>
            <a:prstGeom prst="rect">
              <a:avLst/>
            </a:prstGeom>
            <a:solidFill>
              <a:schemeClr val="bg1"/>
            </a:solidFill>
            <a:ln>
              <a:noFill/>
            </a:ln>
          </p:spPr>
          <p:txBody>
            <a:bodyPr vert="horz" wrap="square" lIns="91440" tIns="45720" rIns="91440" bIns="45720" numCol="1" anchor="t" anchorCtr="0"/>
            <a:lstStyle/>
            <a:p>
              <a:endParaRPr lang="zh-CN"/>
            </a:p>
          </p:txBody>
        </p:sp>
        <p:sp>
          <p:nvSpPr>
            <p:cNvPr id="5" name="Freeform 24"/>
            <p:cNvSpPr/>
            <p:nvPr/>
          </p:nvSpPr>
          <p:spPr>
            <a:xfrm>
              <a:off x="5738523" y="4076704"/>
              <a:ext cx="2101791" cy="223733"/>
            </a:xfrm>
            <a:custGeom>
              <a:avLst/>
              <a:gdLst/>
              <a:ahLst/>
              <a:cxnLst/>
              <a:rect l="0" t="0" r="r" b="b"/>
              <a:pathLst>
                <a:path w="2101791" h="223733">
                  <a:moveTo>
                    <a:pt x="0" y="0"/>
                  </a:moveTo>
                  <a:cubicBezTo>
                    <a:pt x="0" y="136940"/>
                    <a:pt x="0" y="136940"/>
                    <a:pt x="0" y="136940"/>
                  </a:cubicBezTo>
                  <a:cubicBezTo>
                    <a:pt x="0" y="185158"/>
                    <a:pt x="38565" y="223733"/>
                    <a:pt x="86771" y="223733"/>
                  </a:cubicBezTo>
                  <a:cubicBezTo>
                    <a:pt x="2015020" y="223733"/>
                    <a:pt x="2015020" y="223733"/>
                    <a:pt x="2015020" y="223733"/>
                  </a:cubicBezTo>
                  <a:cubicBezTo>
                    <a:pt x="2063226" y="223733"/>
                    <a:pt x="2101791" y="185158"/>
                    <a:pt x="2101791" y="136940"/>
                  </a:cubicBezTo>
                  <a:cubicBezTo>
                    <a:pt x="2101791" y="0"/>
                    <a:pt x="2101791" y="0"/>
                    <a:pt x="2101791" y="0"/>
                  </a:cubicBezTo>
                  <a:cubicBezTo>
                    <a:pt x="0" y="0"/>
                    <a:pt x="0" y="0"/>
                    <a:pt x="0" y="0"/>
                  </a:cubicBezTo>
                </a:path>
              </a:pathLst>
            </a:custGeom>
            <a:solidFill>
              <a:srgbClr val="FFFFFF"/>
            </a:solidFill>
            <a:ln>
              <a:noFill/>
            </a:ln>
          </p:spPr>
          <p:txBody>
            <a:bodyPr vert="horz" wrap="square" lIns="91440" tIns="45720" rIns="91440" bIns="45720" numCol="1" anchor="t" anchorCtr="0"/>
            <a:lstStyle/>
            <a:p>
              <a:endParaRPr lang="zh-CN"/>
            </a:p>
          </p:txBody>
        </p:sp>
        <p:sp>
          <p:nvSpPr>
            <p:cNvPr id="6" name="Oval 25"/>
            <p:cNvSpPr/>
            <p:nvPr/>
          </p:nvSpPr>
          <p:spPr>
            <a:xfrm>
              <a:off x="6751357" y="4150044"/>
              <a:ext cx="77054" cy="77053"/>
            </a:xfrm>
            <a:prstGeom prst="ellipse">
              <a:avLst/>
            </a:prstGeom>
            <a:solidFill>
              <a:srgbClr val="0C0B10"/>
            </a:solidFill>
            <a:ln>
              <a:noFill/>
            </a:ln>
          </p:spPr>
          <p:txBody>
            <a:bodyPr vert="horz" wrap="square" lIns="91440" tIns="45720" rIns="91440" bIns="45720" numCol="1" anchor="t" anchorCtr="0"/>
            <a:lstStyle/>
            <a:p>
              <a:endParaRPr lang="zh-CN"/>
            </a:p>
          </p:txBody>
        </p:sp>
        <p:sp>
          <p:nvSpPr>
            <p:cNvPr id="7" name="Freeform 26"/>
            <p:cNvSpPr/>
            <p:nvPr/>
          </p:nvSpPr>
          <p:spPr>
            <a:xfrm>
              <a:off x="6558259" y="4300437"/>
              <a:ext cx="462320" cy="285004"/>
            </a:xfrm>
            <a:custGeom>
              <a:avLst/>
              <a:gdLst/>
              <a:ahLst/>
              <a:cxnLst/>
              <a:rect l="0" t="0" r="r" b="b"/>
              <a:pathLst>
                <a:path w="462320" h="285004">
                  <a:moveTo>
                    <a:pt x="414162" y="0"/>
                  </a:moveTo>
                  <a:cubicBezTo>
                    <a:pt x="231160" y="0"/>
                    <a:pt x="231160" y="0"/>
                    <a:pt x="231160" y="0"/>
                  </a:cubicBezTo>
                  <a:cubicBezTo>
                    <a:pt x="48158" y="0"/>
                    <a:pt x="48158" y="0"/>
                    <a:pt x="48158" y="0"/>
                  </a:cubicBezTo>
                  <a:cubicBezTo>
                    <a:pt x="48158" y="0"/>
                    <a:pt x="50085" y="123245"/>
                    <a:pt x="0" y="285004"/>
                  </a:cubicBezTo>
                  <a:cubicBezTo>
                    <a:pt x="231160" y="285004"/>
                    <a:pt x="231160" y="285004"/>
                    <a:pt x="231160" y="285004"/>
                  </a:cubicBezTo>
                  <a:cubicBezTo>
                    <a:pt x="462320" y="285004"/>
                    <a:pt x="462320" y="285004"/>
                    <a:pt x="462320" y="285004"/>
                  </a:cubicBezTo>
                  <a:cubicBezTo>
                    <a:pt x="412235" y="123245"/>
                    <a:pt x="414162" y="0"/>
                    <a:pt x="414162" y="0"/>
                  </a:cubicBezTo>
                </a:path>
              </a:pathLst>
            </a:custGeom>
            <a:solidFill>
              <a:srgbClr val="FFFFFF"/>
            </a:solidFill>
            <a:ln>
              <a:noFill/>
            </a:ln>
          </p:spPr>
          <p:txBody>
            <a:bodyPr vert="horz" wrap="square" lIns="91440" tIns="45720" rIns="91440" bIns="45720" numCol="1" anchor="t" anchorCtr="0"/>
            <a:lstStyle/>
            <a:p>
              <a:endParaRPr lang="zh-CN"/>
            </a:p>
          </p:txBody>
        </p:sp>
        <p:sp>
          <p:nvSpPr>
            <p:cNvPr id="8" name="Freeform 27"/>
            <p:cNvSpPr/>
            <p:nvPr/>
          </p:nvSpPr>
          <p:spPr>
            <a:xfrm>
              <a:off x="6600035" y="4300437"/>
              <a:ext cx="378768" cy="73340"/>
            </a:xfrm>
            <a:custGeom>
              <a:avLst/>
              <a:gdLst/>
              <a:ahLst/>
              <a:cxnLst/>
              <a:rect l="0" t="0" r="r" b="b"/>
              <a:pathLst>
                <a:path w="378768" h="73340">
                  <a:moveTo>
                    <a:pt x="374903" y="40530"/>
                  </a:moveTo>
                  <a:cubicBezTo>
                    <a:pt x="374903" y="50180"/>
                    <a:pt x="376836" y="61760"/>
                    <a:pt x="378768" y="73340"/>
                  </a:cubicBezTo>
                  <a:cubicBezTo>
                    <a:pt x="378768" y="73340"/>
                    <a:pt x="378768" y="73340"/>
                    <a:pt x="378768" y="73340"/>
                  </a:cubicBezTo>
                  <a:cubicBezTo>
                    <a:pt x="376836" y="61760"/>
                    <a:pt x="374903" y="50180"/>
                    <a:pt x="374903" y="40530"/>
                  </a:cubicBezTo>
                  <a:moveTo>
                    <a:pt x="374903" y="40530"/>
                  </a:moveTo>
                  <a:cubicBezTo>
                    <a:pt x="374903" y="40530"/>
                    <a:pt x="374903" y="40530"/>
                    <a:pt x="374903" y="40530"/>
                  </a:cubicBezTo>
                  <a:cubicBezTo>
                    <a:pt x="374903" y="40530"/>
                    <a:pt x="374903" y="40530"/>
                    <a:pt x="374903" y="40530"/>
                  </a:cubicBezTo>
                  <a:moveTo>
                    <a:pt x="374903" y="40530"/>
                  </a:moveTo>
                  <a:cubicBezTo>
                    <a:pt x="374903" y="40530"/>
                    <a:pt x="374903" y="40530"/>
                    <a:pt x="374903" y="40530"/>
                  </a:cubicBezTo>
                  <a:cubicBezTo>
                    <a:pt x="374903" y="40530"/>
                    <a:pt x="374903" y="40530"/>
                    <a:pt x="374903" y="40530"/>
                  </a:cubicBezTo>
                  <a:moveTo>
                    <a:pt x="374903" y="40530"/>
                  </a:moveTo>
                  <a:cubicBezTo>
                    <a:pt x="374903" y="40530"/>
                    <a:pt x="374903" y="40530"/>
                    <a:pt x="374903" y="40530"/>
                  </a:cubicBezTo>
                  <a:cubicBezTo>
                    <a:pt x="374903" y="40530"/>
                    <a:pt x="374903" y="40530"/>
                    <a:pt x="374903" y="40530"/>
                  </a:cubicBezTo>
                  <a:moveTo>
                    <a:pt x="372971" y="0"/>
                  </a:moveTo>
                  <a:cubicBezTo>
                    <a:pt x="372971" y="0"/>
                    <a:pt x="372971" y="0"/>
                    <a:pt x="372971" y="0"/>
                  </a:cubicBezTo>
                  <a:cubicBezTo>
                    <a:pt x="372971" y="0"/>
                    <a:pt x="372971" y="0"/>
                    <a:pt x="372971" y="0"/>
                  </a:cubicBezTo>
                  <a:moveTo>
                    <a:pt x="372971" y="0"/>
                  </a:moveTo>
                  <a:cubicBezTo>
                    <a:pt x="372971" y="0"/>
                    <a:pt x="372971" y="0"/>
                    <a:pt x="372971" y="0"/>
                  </a:cubicBezTo>
                  <a:cubicBezTo>
                    <a:pt x="372971" y="0"/>
                    <a:pt x="372971" y="0"/>
                    <a:pt x="372971" y="0"/>
                  </a:cubicBezTo>
                  <a:moveTo>
                    <a:pt x="372971" y="0"/>
                  </a:moveTo>
                  <a:cubicBezTo>
                    <a:pt x="372971" y="0"/>
                    <a:pt x="372971" y="0"/>
                    <a:pt x="372971" y="0"/>
                  </a:cubicBezTo>
                  <a:cubicBezTo>
                    <a:pt x="372971" y="0"/>
                    <a:pt x="372971" y="0"/>
                    <a:pt x="372971" y="0"/>
                  </a:cubicBezTo>
                  <a:moveTo>
                    <a:pt x="5797" y="0"/>
                  </a:moveTo>
                  <a:cubicBezTo>
                    <a:pt x="5797" y="1930"/>
                    <a:pt x="5797" y="28950"/>
                    <a:pt x="0" y="73340"/>
                  </a:cubicBezTo>
                  <a:cubicBezTo>
                    <a:pt x="0" y="73340"/>
                    <a:pt x="0" y="73340"/>
                    <a:pt x="0" y="73340"/>
                  </a:cubicBezTo>
                  <a:cubicBezTo>
                    <a:pt x="5797" y="28950"/>
                    <a:pt x="5797" y="1930"/>
                    <a:pt x="5797" y="0"/>
                  </a:cubicBezTo>
                  <a:moveTo>
                    <a:pt x="372971" y="0"/>
                  </a:moveTo>
                  <a:cubicBezTo>
                    <a:pt x="372971" y="0"/>
                    <a:pt x="372971" y="0"/>
                    <a:pt x="372971" y="0"/>
                  </a:cubicBezTo>
                  <a:cubicBezTo>
                    <a:pt x="372971" y="0"/>
                    <a:pt x="372971" y="0"/>
                    <a:pt x="372971" y="0"/>
                  </a:cubicBezTo>
                  <a:moveTo>
                    <a:pt x="5797" y="0"/>
                  </a:moveTo>
                  <a:cubicBezTo>
                    <a:pt x="5797" y="0"/>
                    <a:pt x="5797" y="0"/>
                    <a:pt x="5797" y="0"/>
                  </a:cubicBezTo>
                  <a:cubicBezTo>
                    <a:pt x="5797" y="0"/>
                    <a:pt x="5797" y="0"/>
                    <a:pt x="5797" y="0"/>
                  </a:cubicBezTo>
                  <a:moveTo>
                    <a:pt x="372971" y="0"/>
                  </a:moveTo>
                  <a:cubicBezTo>
                    <a:pt x="372971" y="0"/>
                    <a:pt x="372971" y="0"/>
                    <a:pt x="372971" y="0"/>
                  </a:cubicBezTo>
                  <a:cubicBezTo>
                    <a:pt x="372971" y="0"/>
                    <a:pt x="372971" y="0"/>
                    <a:pt x="372971" y="0"/>
                  </a:cubicBezTo>
                  <a:moveTo>
                    <a:pt x="5797" y="0"/>
                  </a:moveTo>
                  <a:cubicBezTo>
                    <a:pt x="5797" y="0"/>
                    <a:pt x="5797" y="0"/>
                    <a:pt x="5797" y="0"/>
                  </a:cubicBezTo>
                  <a:cubicBezTo>
                    <a:pt x="5797" y="0"/>
                    <a:pt x="5797" y="0"/>
                    <a:pt x="5797" y="0"/>
                  </a:cubicBezTo>
                  <a:moveTo>
                    <a:pt x="5797" y="0"/>
                  </a:moveTo>
                  <a:cubicBezTo>
                    <a:pt x="5797" y="0"/>
                    <a:pt x="5797" y="0"/>
                    <a:pt x="5797" y="0"/>
                  </a:cubicBezTo>
                  <a:cubicBezTo>
                    <a:pt x="5797" y="0"/>
                    <a:pt x="5797" y="0"/>
                    <a:pt x="5797" y="0"/>
                  </a:cubicBezTo>
                  <a:moveTo>
                    <a:pt x="372971" y="0"/>
                  </a:moveTo>
                  <a:cubicBezTo>
                    <a:pt x="372971" y="0"/>
                    <a:pt x="372971" y="0"/>
                    <a:pt x="372971" y="0"/>
                  </a:cubicBezTo>
                  <a:cubicBezTo>
                    <a:pt x="372971" y="0"/>
                    <a:pt x="372971" y="0"/>
                    <a:pt x="372971" y="0"/>
                  </a:cubicBezTo>
                </a:path>
              </a:pathLst>
            </a:custGeom>
            <a:solidFill>
              <a:srgbClr val="B7B7B7"/>
            </a:solidFill>
            <a:ln>
              <a:noFill/>
            </a:ln>
          </p:spPr>
          <p:txBody>
            <a:bodyPr vert="horz" wrap="square" lIns="91440" tIns="45720" rIns="91440" bIns="45720" numCol="1" anchor="t" anchorCtr="0"/>
            <a:lstStyle/>
            <a:p>
              <a:endParaRPr lang="zh-CN"/>
            </a:p>
          </p:txBody>
        </p:sp>
        <p:sp>
          <p:nvSpPr>
            <p:cNvPr id="9" name="Freeform 28"/>
            <p:cNvSpPr/>
            <p:nvPr/>
          </p:nvSpPr>
          <p:spPr>
            <a:xfrm>
              <a:off x="6600035" y="4300437"/>
              <a:ext cx="378768" cy="73340"/>
            </a:xfrm>
            <a:custGeom>
              <a:avLst/>
              <a:gdLst/>
              <a:ahLst/>
              <a:cxnLst/>
              <a:rect l="0" t="0" r="r" b="b"/>
              <a:pathLst>
                <a:path w="378768" h="73340">
                  <a:moveTo>
                    <a:pt x="372971" y="0"/>
                  </a:moveTo>
                  <a:cubicBezTo>
                    <a:pt x="189384" y="0"/>
                    <a:pt x="189384" y="0"/>
                    <a:pt x="189384" y="0"/>
                  </a:cubicBezTo>
                  <a:cubicBezTo>
                    <a:pt x="5797" y="0"/>
                    <a:pt x="5797" y="0"/>
                    <a:pt x="5797" y="0"/>
                  </a:cubicBezTo>
                  <a:cubicBezTo>
                    <a:pt x="5797" y="0"/>
                    <a:pt x="5797" y="0"/>
                    <a:pt x="5797" y="0"/>
                  </a:cubicBezTo>
                  <a:cubicBezTo>
                    <a:pt x="5797" y="0"/>
                    <a:pt x="5797" y="0"/>
                    <a:pt x="5797" y="0"/>
                  </a:cubicBezTo>
                  <a:cubicBezTo>
                    <a:pt x="5797" y="0"/>
                    <a:pt x="5797" y="0"/>
                    <a:pt x="5797" y="0"/>
                  </a:cubicBezTo>
                  <a:cubicBezTo>
                    <a:pt x="5797" y="0"/>
                    <a:pt x="5797" y="0"/>
                    <a:pt x="5797" y="0"/>
                  </a:cubicBezTo>
                  <a:cubicBezTo>
                    <a:pt x="5797" y="0"/>
                    <a:pt x="5797" y="0"/>
                    <a:pt x="5797" y="0"/>
                  </a:cubicBezTo>
                  <a:cubicBezTo>
                    <a:pt x="5797" y="0"/>
                    <a:pt x="5797" y="0"/>
                    <a:pt x="5797" y="0"/>
                  </a:cubicBezTo>
                  <a:cubicBezTo>
                    <a:pt x="5797" y="0"/>
                    <a:pt x="5797" y="0"/>
                    <a:pt x="5797" y="0"/>
                  </a:cubicBezTo>
                  <a:cubicBezTo>
                    <a:pt x="5797" y="1930"/>
                    <a:pt x="5797" y="28950"/>
                    <a:pt x="0" y="73340"/>
                  </a:cubicBezTo>
                  <a:cubicBezTo>
                    <a:pt x="378768" y="73340"/>
                    <a:pt x="378768" y="73340"/>
                    <a:pt x="378768" y="73340"/>
                  </a:cubicBezTo>
                  <a:cubicBezTo>
                    <a:pt x="376836" y="61760"/>
                    <a:pt x="374903" y="50180"/>
                    <a:pt x="374903" y="40530"/>
                  </a:cubicBezTo>
                  <a:cubicBezTo>
                    <a:pt x="374903" y="40530"/>
                    <a:pt x="374903" y="40530"/>
                    <a:pt x="374903" y="40530"/>
                  </a:cubicBezTo>
                  <a:cubicBezTo>
                    <a:pt x="374903" y="40530"/>
                    <a:pt x="374903" y="40530"/>
                    <a:pt x="374903" y="40530"/>
                  </a:cubicBezTo>
                  <a:cubicBezTo>
                    <a:pt x="374903" y="40530"/>
                    <a:pt x="374903" y="40530"/>
                    <a:pt x="374903" y="40530"/>
                  </a:cubicBezTo>
                  <a:cubicBezTo>
                    <a:pt x="374903" y="40530"/>
                    <a:pt x="374903" y="40530"/>
                    <a:pt x="374903" y="40530"/>
                  </a:cubicBezTo>
                  <a:cubicBezTo>
                    <a:pt x="374903" y="40530"/>
                    <a:pt x="374903" y="40530"/>
                    <a:pt x="374903" y="40530"/>
                  </a:cubicBezTo>
                  <a:cubicBezTo>
                    <a:pt x="374903" y="40530"/>
                    <a:pt x="374903" y="40530"/>
                    <a:pt x="374903" y="40530"/>
                  </a:cubicBezTo>
                  <a:cubicBezTo>
                    <a:pt x="372971" y="17370"/>
                    <a:pt x="372971" y="386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cubicBezTo>
                    <a:pt x="372971" y="0"/>
                    <a:pt x="372971" y="0"/>
                    <a:pt x="372971" y="0"/>
                  </a:cubicBezTo>
                </a:path>
              </a:pathLst>
            </a:custGeom>
            <a:solidFill>
              <a:srgbClr val="B7B7B7"/>
            </a:solidFill>
            <a:ln>
              <a:noFill/>
            </a:ln>
          </p:spPr>
          <p:txBody>
            <a:bodyPr vert="horz" wrap="square" lIns="91440" tIns="45720" rIns="91440" bIns="45720" numCol="1" anchor="t" anchorCtr="0"/>
            <a:lstStyle/>
            <a:p>
              <a:endParaRPr lang="zh-CN"/>
            </a:p>
          </p:txBody>
        </p:sp>
      </p:grpSp>
      <p:grpSp>
        <p:nvGrpSpPr>
          <p:cNvPr id="10" name="组合 9"/>
          <p:cNvGrpSpPr/>
          <p:nvPr/>
        </p:nvGrpSpPr>
        <p:grpSpPr>
          <a:xfrm>
            <a:off x="3876353" y="2442659"/>
            <a:ext cx="4359579" cy="1894320"/>
            <a:chOff x="2855913" y="-477838"/>
            <a:chExt cx="5757862" cy="2501900"/>
          </a:xfrm>
          <a:solidFill>
            <a:srgbClr val="1C50A2"/>
          </a:solidFill>
        </p:grpSpPr>
        <p:sp>
          <p:nvSpPr>
            <p:cNvPr id="11" name="Freeform 5"/>
            <p:cNvSpPr/>
            <p:nvPr/>
          </p:nvSpPr>
          <p:spPr>
            <a:xfrm>
              <a:off x="2855913" y="76200"/>
              <a:ext cx="1317625" cy="1687513"/>
            </a:xfrm>
            <a:custGeom>
              <a:avLst/>
              <a:gdLst/>
              <a:ahLst/>
              <a:cxnLst/>
              <a:rect l="0" t="0" r="r" b="b"/>
              <a:pathLst>
                <a:path w="1317625" h="1687513">
                  <a:moveTo>
                    <a:pt x="1045466" y="255570"/>
                  </a:moveTo>
                  <a:cubicBezTo>
                    <a:pt x="1124298" y="219865"/>
                    <a:pt x="1218146" y="208590"/>
                    <a:pt x="1278209" y="135302"/>
                  </a:cubicBezTo>
                  <a:cubicBezTo>
                    <a:pt x="1287594" y="122147"/>
                    <a:pt x="1317625" y="127785"/>
                    <a:pt x="1313871" y="103355"/>
                  </a:cubicBezTo>
                  <a:cubicBezTo>
                    <a:pt x="1310117" y="75168"/>
                    <a:pt x="1285717" y="65772"/>
                    <a:pt x="1263193" y="58255"/>
                  </a:cubicBezTo>
                  <a:cubicBezTo>
                    <a:pt x="1250054" y="50738"/>
                    <a:pt x="1276332" y="0"/>
                    <a:pt x="1231285" y="30067"/>
                  </a:cubicBezTo>
                  <a:cubicBezTo>
                    <a:pt x="1176853" y="30067"/>
                    <a:pt x="1122421" y="28188"/>
                    <a:pt x="1067989" y="39463"/>
                  </a:cubicBezTo>
                  <a:cubicBezTo>
                    <a:pt x="891555" y="77047"/>
                    <a:pt x="713244" y="112751"/>
                    <a:pt x="536810" y="148456"/>
                  </a:cubicBezTo>
                  <a:cubicBezTo>
                    <a:pt x="381023" y="180402"/>
                    <a:pt x="227112" y="214228"/>
                    <a:pt x="71324" y="244295"/>
                  </a:cubicBezTo>
                  <a:cubicBezTo>
                    <a:pt x="0" y="259328"/>
                    <a:pt x="13139" y="313825"/>
                    <a:pt x="7508" y="362684"/>
                  </a:cubicBezTo>
                  <a:cubicBezTo>
                    <a:pt x="1877" y="405905"/>
                    <a:pt x="22524" y="424697"/>
                    <a:pt x="63817" y="434093"/>
                  </a:cubicBezTo>
                  <a:cubicBezTo>
                    <a:pt x="183942" y="464160"/>
                    <a:pt x="292806" y="415301"/>
                    <a:pt x="405423" y="394630"/>
                  </a:cubicBezTo>
                  <a:cubicBezTo>
                    <a:pt x="508656" y="377717"/>
                    <a:pt x="608135" y="338254"/>
                    <a:pt x="715121" y="330738"/>
                  </a:cubicBezTo>
                  <a:cubicBezTo>
                    <a:pt x="709490" y="360805"/>
                    <a:pt x="703860" y="383355"/>
                    <a:pt x="701983" y="405905"/>
                  </a:cubicBezTo>
                  <a:cubicBezTo>
                    <a:pt x="679459" y="575032"/>
                    <a:pt x="685090" y="746039"/>
                    <a:pt x="658813" y="915166"/>
                  </a:cubicBezTo>
                  <a:cubicBezTo>
                    <a:pt x="634412" y="1056105"/>
                    <a:pt x="640043" y="1202682"/>
                    <a:pt x="634412" y="1345500"/>
                  </a:cubicBezTo>
                  <a:cubicBezTo>
                    <a:pt x="628781" y="1369930"/>
                    <a:pt x="625027" y="1394359"/>
                    <a:pt x="617519" y="1418789"/>
                  </a:cubicBezTo>
                  <a:cubicBezTo>
                    <a:pt x="608135" y="1458252"/>
                    <a:pt x="630658" y="1454493"/>
                    <a:pt x="656936" y="1448856"/>
                  </a:cubicBezTo>
                  <a:cubicBezTo>
                    <a:pt x="647551" y="1467648"/>
                    <a:pt x="656936" y="1484560"/>
                    <a:pt x="656936" y="1501473"/>
                  </a:cubicBezTo>
                  <a:cubicBezTo>
                    <a:pt x="645674" y="1527782"/>
                    <a:pt x="640043" y="1557849"/>
                    <a:pt x="647551" y="1584158"/>
                  </a:cubicBezTo>
                  <a:cubicBezTo>
                    <a:pt x="655059" y="1614225"/>
                    <a:pt x="660689" y="1569124"/>
                    <a:pt x="671951" y="1578520"/>
                  </a:cubicBezTo>
                  <a:cubicBezTo>
                    <a:pt x="715121" y="1591674"/>
                    <a:pt x="711367" y="1644292"/>
                    <a:pt x="745153" y="1663084"/>
                  </a:cubicBezTo>
                  <a:cubicBezTo>
                    <a:pt x="745153" y="1670600"/>
                    <a:pt x="747030" y="1687513"/>
                    <a:pt x="754537" y="1683755"/>
                  </a:cubicBezTo>
                  <a:cubicBezTo>
                    <a:pt x="775184" y="1674359"/>
                    <a:pt x="771430" y="1651808"/>
                    <a:pt x="773307" y="1634896"/>
                  </a:cubicBezTo>
                  <a:cubicBezTo>
                    <a:pt x="795830" y="1612345"/>
                    <a:pt x="797707" y="1582278"/>
                    <a:pt x="801461" y="1555970"/>
                  </a:cubicBezTo>
                  <a:cubicBezTo>
                    <a:pt x="812723" y="1478923"/>
                    <a:pt x="822108" y="1399997"/>
                    <a:pt x="833370" y="1322950"/>
                  </a:cubicBezTo>
                  <a:cubicBezTo>
                    <a:pt x="876540" y="982817"/>
                    <a:pt x="929095" y="642683"/>
                    <a:pt x="1002296" y="308187"/>
                  </a:cubicBezTo>
                  <a:cubicBezTo>
                    <a:pt x="1007927" y="279999"/>
                    <a:pt x="1015435" y="268724"/>
                    <a:pt x="1045466" y="25557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chemeClr val="bg1"/>
                </a:solidFill>
              </a:endParaRPr>
            </a:p>
          </p:txBody>
        </p:sp>
        <p:sp>
          <p:nvSpPr>
            <p:cNvPr id="12" name="Freeform 6"/>
            <p:cNvSpPr/>
            <p:nvPr/>
          </p:nvSpPr>
          <p:spPr>
            <a:xfrm>
              <a:off x="5822950" y="-236538"/>
              <a:ext cx="796925" cy="1274763"/>
            </a:xfrm>
            <a:custGeom>
              <a:avLst/>
              <a:gdLst/>
              <a:ahLst/>
              <a:cxnLst/>
              <a:rect l="0" t="0" r="r" b="b"/>
              <a:pathLst>
                <a:path w="796925" h="1274763">
                  <a:moveTo>
                    <a:pt x="131258" y="1252201"/>
                  </a:moveTo>
                  <a:cubicBezTo>
                    <a:pt x="170636" y="1240920"/>
                    <a:pt x="181886" y="1205196"/>
                    <a:pt x="191262" y="1175113"/>
                  </a:cubicBezTo>
                  <a:cubicBezTo>
                    <a:pt x="215639" y="1081104"/>
                    <a:pt x="236265" y="987095"/>
                    <a:pt x="262516" y="881805"/>
                  </a:cubicBezTo>
                  <a:cubicBezTo>
                    <a:pt x="292518" y="960773"/>
                    <a:pt x="348772" y="1009657"/>
                    <a:pt x="373148" y="1084865"/>
                  </a:cubicBezTo>
                  <a:cubicBezTo>
                    <a:pt x="386274" y="1124348"/>
                    <a:pt x="395650" y="1195795"/>
                    <a:pt x="465029" y="1201436"/>
                  </a:cubicBezTo>
                  <a:cubicBezTo>
                    <a:pt x="613163" y="1214597"/>
                    <a:pt x="675042" y="1173233"/>
                    <a:pt x="718170" y="1030339"/>
                  </a:cubicBezTo>
                  <a:cubicBezTo>
                    <a:pt x="733171" y="983335"/>
                    <a:pt x="738796" y="934450"/>
                    <a:pt x="735046" y="883685"/>
                  </a:cubicBezTo>
                  <a:cubicBezTo>
                    <a:pt x="733171" y="825400"/>
                    <a:pt x="723795" y="761473"/>
                    <a:pt x="740671" y="708828"/>
                  </a:cubicBezTo>
                  <a:cubicBezTo>
                    <a:pt x="780049" y="573455"/>
                    <a:pt x="768798" y="436202"/>
                    <a:pt x="776299" y="300829"/>
                  </a:cubicBezTo>
                  <a:cubicBezTo>
                    <a:pt x="789425" y="270746"/>
                    <a:pt x="796925" y="238783"/>
                    <a:pt x="789425" y="206820"/>
                  </a:cubicBezTo>
                  <a:cubicBezTo>
                    <a:pt x="765048" y="214341"/>
                    <a:pt x="795050" y="250064"/>
                    <a:pt x="765048" y="255705"/>
                  </a:cubicBezTo>
                  <a:cubicBezTo>
                    <a:pt x="753797" y="208700"/>
                    <a:pt x="757548" y="161696"/>
                    <a:pt x="765048" y="114691"/>
                  </a:cubicBezTo>
                  <a:cubicBezTo>
                    <a:pt x="766923" y="103410"/>
                    <a:pt x="768798" y="92129"/>
                    <a:pt x="755672" y="88369"/>
                  </a:cubicBezTo>
                  <a:cubicBezTo>
                    <a:pt x="742547" y="84608"/>
                    <a:pt x="727546" y="84608"/>
                    <a:pt x="721920" y="99650"/>
                  </a:cubicBezTo>
                  <a:cubicBezTo>
                    <a:pt x="701294" y="94009"/>
                    <a:pt x="693794" y="77087"/>
                    <a:pt x="691918" y="58286"/>
                  </a:cubicBezTo>
                  <a:cubicBezTo>
                    <a:pt x="699419" y="26323"/>
                    <a:pt x="658166" y="26323"/>
                    <a:pt x="652541" y="0"/>
                  </a:cubicBezTo>
                  <a:cubicBezTo>
                    <a:pt x="648791" y="15041"/>
                    <a:pt x="645040" y="30083"/>
                    <a:pt x="639415" y="45124"/>
                  </a:cubicBezTo>
                  <a:cubicBezTo>
                    <a:pt x="622539" y="71447"/>
                    <a:pt x="615039" y="101530"/>
                    <a:pt x="609413" y="131613"/>
                  </a:cubicBezTo>
                  <a:cubicBezTo>
                    <a:pt x="585037" y="280147"/>
                    <a:pt x="562535" y="430562"/>
                    <a:pt x="534409" y="579096"/>
                  </a:cubicBezTo>
                  <a:cubicBezTo>
                    <a:pt x="523158" y="641142"/>
                    <a:pt x="521283" y="706948"/>
                    <a:pt x="495031" y="765234"/>
                  </a:cubicBezTo>
                  <a:cubicBezTo>
                    <a:pt x="391900" y="690027"/>
                    <a:pt x="388149" y="558414"/>
                    <a:pt x="309394" y="471926"/>
                  </a:cubicBezTo>
                  <a:cubicBezTo>
                    <a:pt x="270017" y="428681"/>
                    <a:pt x="219389" y="413640"/>
                    <a:pt x="166885" y="417400"/>
                  </a:cubicBezTo>
                  <a:cubicBezTo>
                    <a:pt x="114382" y="421161"/>
                    <a:pt x="106882" y="473806"/>
                    <a:pt x="103131" y="515170"/>
                  </a:cubicBezTo>
                  <a:cubicBezTo>
                    <a:pt x="84380" y="682506"/>
                    <a:pt x="54378" y="849842"/>
                    <a:pt x="13126" y="1013418"/>
                  </a:cubicBezTo>
                  <a:cubicBezTo>
                    <a:pt x="0" y="1064183"/>
                    <a:pt x="3750" y="1118708"/>
                    <a:pt x="11251" y="1169473"/>
                  </a:cubicBezTo>
                  <a:cubicBezTo>
                    <a:pt x="26252" y="1265362"/>
                    <a:pt x="41253" y="1274763"/>
                    <a:pt x="131258" y="125220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chemeClr val="bg1"/>
                </a:solidFill>
              </a:endParaRPr>
            </a:p>
          </p:txBody>
        </p:sp>
        <p:sp>
          <p:nvSpPr>
            <p:cNvPr id="13" name="Freeform 7"/>
            <p:cNvSpPr/>
            <p:nvPr/>
          </p:nvSpPr>
          <p:spPr>
            <a:xfrm>
              <a:off x="3781425" y="1284287"/>
              <a:ext cx="4832350" cy="739775"/>
            </a:xfrm>
            <a:custGeom>
              <a:avLst/>
              <a:gdLst/>
              <a:ahLst/>
              <a:cxnLst/>
              <a:rect l="0" t="0" r="r" b="b"/>
              <a:pathLst>
                <a:path w="4832350" h="739775">
                  <a:moveTo>
                    <a:pt x="4693479" y="37552"/>
                  </a:moveTo>
                  <a:cubicBezTo>
                    <a:pt x="4689725" y="39430"/>
                    <a:pt x="4684095" y="39430"/>
                    <a:pt x="4680342" y="41307"/>
                  </a:cubicBezTo>
                  <a:cubicBezTo>
                    <a:pt x="4669082" y="41307"/>
                    <a:pt x="4659699" y="41307"/>
                    <a:pt x="4648439" y="41307"/>
                  </a:cubicBezTo>
                  <a:cubicBezTo>
                    <a:pt x="4520828" y="33797"/>
                    <a:pt x="4398846" y="69471"/>
                    <a:pt x="4274988" y="88247"/>
                  </a:cubicBezTo>
                  <a:cubicBezTo>
                    <a:pt x="3924056" y="138943"/>
                    <a:pt x="3569371" y="167107"/>
                    <a:pt x="3214686" y="208414"/>
                  </a:cubicBezTo>
                  <a:cubicBezTo>
                    <a:pt x="2925683" y="240333"/>
                    <a:pt x="2632927" y="251599"/>
                    <a:pt x="2342048" y="285395"/>
                  </a:cubicBezTo>
                  <a:cubicBezTo>
                    <a:pt x="1968596" y="326703"/>
                    <a:pt x="1593268" y="349234"/>
                    <a:pt x="1217940" y="388664"/>
                  </a:cubicBezTo>
                  <a:cubicBezTo>
                    <a:pt x="878268" y="426216"/>
                    <a:pt x="538596" y="458135"/>
                    <a:pt x="200801" y="510708"/>
                  </a:cubicBezTo>
                  <a:cubicBezTo>
                    <a:pt x="144501" y="520096"/>
                    <a:pt x="88202" y="531361"/>
                    <a:pt x="37533" y="555770"/>
                  </a:cubicBezTo>
                  <a:cubicBezTo>
                    <a:pt x="20643" y="565158"/>
                    <a:pt x="0" y="574546"/>
                    <a:pt x="3753" y="597077"/>
                  </a:cubicBezTo>
                  <a:cubicBezTo>
                    <a:pt x="5630" y="615853"/>
                    <a:pt x="22520" y="621486"/>
                    <a:pt x="37533" y="628997"/>
                  </a:cubicBezTo>
                  <a:cubicBezTo>
                    <a:pt x="60053" y="638385"/>
                    <a:pt x="93832" y="638385"/>
                    <a:pt x="99462" y="660916"/>
                  </a:cubicBezTo>
                  <a:cubicBezTo>
                    <a:pt x="118228" y="739775"/>
                    <a:pt x="180158" y="726632"/>
                    <a:pt x="228950" y="722877"/>
                  </a:cubicBezTo>
                  <a:cubicBezTo>
                    <a:pt x="465407" y="705978"/>
                    <a:pt x="701864" y="687202"/>
                    <a:pt x="938320" y="660916"/>
                  </a:cubicBezTo>
                  <a:cubicBezTo>
                    <a:pt x="1368071" y="612098"/>
                    <a:pt x="1792192" y="529484"/>
                    <a:pt x="2223819" y="501320"/>
                  </a:cubicBezTo>
                  <a:cubicBezTo>
                    <a:pt x="2409607" y="488176"/>
                    <a:pt x="2597271" y="471278"/>
                    <a:pt x="2783058" y="448747"/>
                  </a:cubicBezTo>
                  <a:cubicBezTo>
                    <a:pt x="3118977" y="409317"/>
                    <a:pt x="3456772" y="364255"/>
                    <a:pt x="3792691" y="321070"/>
                  </a:cubicBezTo>
                  <a:cubicBezTo>
                    <a:pt x="3826471" y="315437"/>
                    <a:pt x="3860250" y="309804"/>
                    <a:pt x="3894030" y="304171"/>
                  </a:cubicBezTo>
                  <a:cubicBezTo>
                    <a:pt x="3931562" y="311682"/>
                    <a:pt x="3965342" y="277885"/>
                    <a:pt x="4004751" y="294783"/>
                  </a:cubicBezTo>
                  <a:cubicBezTo>
                    <a:pt x="4031024" y="302294"/>
                    <a:pt x="4057297" y="300416"/>
                    <a:pt x="4076064" y="281640"/>
                  </a:cubicBezTo>
                  <a:cubicBezTo>
                    <a:pt x="4098583" y="259109"/>
                    <a:pt x="4117350" y="274130"/>
                    <a:pt x="4139870" y="279763"/>
                  </a:cubicBezTo>
                  <a:cubicBezTo>
                    <a:pt x="4154883" y="264742"/>
                    <a:pt x="4183032" y="281640"/>
                    <a:pt x="4192415" y="253476"/>
                  </a:cubicBezTo>
                  <a:cubicBezTo>
                    <a:pt x="4205552" y="242211"/>
                    <a:pt x="4233702" y="285395"/>
                    <a:pt x="4237455" y="240333"/>
                  </a:cubicBezTo>
                  <a:cubicBezTo>
                    <a:pt x="4335040" y="214047"/>
                    <a:pt x="4432626" y="184005"/>
                    <a:pt x="4533964" y="176495"/>
                  </a:cubicBezTo>
                  <a:cubicBezTo>
                    <a:pt x="4560237" y="172739"/>
                    <a:pt x="4607153" y="197148"/>
                    <a:pt x="4594017" y="135187"/>
                  </a:cubicBezTo>
                  <a:cubicBezTo>
                    <a:pt x="4597770" y="133310"/>
                    <a:pt x="4597770" y="133310"/>
                    <a:pt x="4597770" y="133310"/>
                  </a:cubicBezTo>
                  <a:cubicBezTo>
                    <a:pt x="4603400" y="133310"/>
                    <a:pt x="4603400" y="133310"/>
                    <a:pt x="4603400" y="133310"/>
                  </a:cubicBezTo>
                  <a:cubicBezTo>
                    <a:pt x="4618413" y="142698"/>
                    <a:pt x="4633426" y="144575"/>
                    <a:pt x="4644686" y="129555"/>
                  </a:cubicBezTo>
                  <a:cubicBezTo>
                    <a:pt x="4646563" y="127677"/>
                    <a:pt x="4646563" y="118289"/>
                    <a:pt x="4644686" y="118289"/>
                  </a:cubicBezTo>
                  <a:cubicBezTo>
                    <a:pt x="4631549" y="110778"/>
                    <a:pt x="4620290" y="120166"/>
                    <a:pt x="4607153" y="125799"/>
                  </a:cubicBezTo>
                  <a:cubicBezTo>
                    <a:pt x="4590263" y="105146"/>
                    <a:pt x="4603400" y="97635"/>
                    <a:pt x="4622166" y="92002"/>
                  </a:cubicBezTo>
                  <a:cubicBezTo>
                    <a:pt x="4627796" y="93880"/>
                    <a:pt x="4631549" y="93880"/>
                    <a:pt x="4637179" y="93880"/>
                  </a:cubicBezTo>
                  <a:cubicBezTo>
                    <a:pt x="4637179" y="93880"/>
                    <a:pt x="4637179" y="93880"/>
                    <a:pt x="4637179" y="93880"/>
                  </a:cubicBezTo>
                  <a:cubicBezTo>
                    <a:pt x="4667206" y="93880"/>
                    <a:pt x="4699109" y="93880"/>
                    <a:pt x="4721628" y="67594"/>
                  </a:cubicBezTo>
                  <a:cubicBezTo>
                    <a:pt x="4762914" y="67594"/>
                    <a:pt x="4787311" y="20654"/>
                    <a:pt x="4832350" y="28164"/>
                  </a:cubicBezTo>
                  <a:cubicBezTo>
                    <a:pt x="4783557" y="0"/>
                    <a:pt x="4738518" y="22531"/>
                    <a:pt x="4693479" y="37552"/>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chemeClr val="bg1"/>
                </a:solidFill>
              </a:endParaRPr>
            </a:p>
          </p:txBody>
        </p:sp>
        <p:sp>
          <p:nvSpPr>
            <p:cNvPr id="14" name="Freeform 8"/>
            <p:cNvSpPr/>
            <p:nvPr/>
          </p:nvSpPr>
          <p:spPr>
            <a:xfrm>
              <a:off x="3929063" y="6350"/>
              <a:ext cx="1911350" cy="1619250"/>
            </a:xfrm>
            <a:custGeom>
              <a:avLst/>
              <a:gdLst/>
              <a:ahLst/>
              <a:cxnLst/>
              <a:rect l="0" t="0" r="r" b="b"/>
              <a:pathLst>
                <a:path w="1911350" h="1619250">
                  <a:moveTo>
                    <a:pt x="110776" y="672496"/>
                  </a:moveTo>
                  <a:cubicBezTo>
                    <a:pt x="103265" y="672496"/>
                    <a:pt x="95755" y="670617"/>
                    <a:pt x="88245" y="672496"/>
                  </a:cubicBezTo>
                  <a:cubicBezTo>
                    <a:pt x="54449" y="680010"/>
                    <a:pt x="15020" y="680010"/>
                    <a:pt x="3755" y="725093"/>
                  </a:cubicBezTo>
                  <a:cubicBezTo>
                    <a:pt x="0" y="747635"/>
                    <a:pt x="75102" y="841559"/>
                    <a:pt x="95755" y="843438"/>
                  </a:cubicBezTo>
                  <a:cubicBezTo>
                    <a:pt x="182123" y="856587"/>
                    <a:pt x="182123" y="856587"/>
                    <a:pt x="148327" y="942997"/>
                  </a:cubicBezTo>
                  <a:cubicBezTo>
                    <a:pt x="140817" y="961782"/>
                    <a:pt x="131429" y="982445"/>
                    <a:pt x="131429" y="1003108"/>
                  </a:cubicBezTo>
                  <a:cubicBezTo>
                    <a:pt x="129551" y="1033164"/>
                    <a:pt x="112653" y="1076369"/>
                    <a:pt x="155837" y="1089519"/>
                  </a:cubicBezTo>
                  <a:cubicBezTo>
                    <a:pt x="215919" y="1108303"/>
                    <a:pt x="279756" y="1123331"/>
                    <a:pt x="341715" y="1110182"/>
                  </a:cubicBezTo>
                  <a:cubicBezTo>
                    <a:pt x="368001" y="1106425"/>
                    <a:pt x="390531" y="1085762"/>
                    <a:pt x="390531" y="1050070"/>
                  </a:cubicBezTo>
                  <a:cubicBezTo>
                    <a:pt x="390531" y="1021893"/>
                    <a:pt x="392409" y="991838"/>
                    <a:pt x="394286" y="963660"/>
                  </a:cubicBezTo>
                  <a:cubicBezTo>
                    <a:pt x="396164" y="905427"/>
                    <a:pt x="394286" y="832167"/>
                    <a:pt x="446858" y="802111"/>
                  </a:cubicBezTo>
                  <a:cubicBezTo>
                    <a:pt x="536980" y="747635"/>
                    <a:pt x="644001" y="728850"/>
                    <a:pt x="756654" y="696916"/>
                  </a:cubicBezTo>
                  <a:cubicBezTo>
                    <a:pt x="724736" y="834045"/>
                    <a:pt x="692817" y="956146"/>
                    <a:pt x="664654" y="1082005"/>
                  </a:cubicBezTo>
                  <a:cubicBezTo>
                    <a:pt x="625225" y="1247311"/>
                    <a:pt x="600817" y="1414496"/>
                    <a:pt x="623348" y="1585437"/>
                  </a:cubicBezTo>
                  <a:cubicBezTo>
                    <a:pt x="627103" y="1619250"/>
                    <a:pt x="657144" y="1611736"/>
                    <a:pt x="659021" y="1611736"/>
                  </a:cubicBezTo>
                  <a:cubicBezTo>
                    <a:pt x="685307" y="1589194"/>
                    <a:pt x="724736" y="1579802"/>
                    <a:pt x="741634" y="1557260"/>
                  </a:cubicBezTo>
                  <a:cubicBezTo>
                    <a:pt x="769797" y="1517812"/>
                    <a:pt x="784818" y="1467093"/>
                    <a:pt x="799838" y="1420131"/>
                  </a:cubicBezTo>
                  <a:cubicBezTo>
                    <a:pt x="869308" y="1183443"/>
                    <a:pt x="920001" y="941119"/>
                    <a:pt x="965063" y="698795"/>
                  </a:cubicBezTo>
                  <a:cubicBezTo>
                    <a:pt x="983838" y="606749"/>
                    <a:pt x="1027022" y="557909"/>
                    <a:pt x="1113390" y="535367"/>
                  </a:cubicBezTo>
                  <a:cubicBezTo>
                    <a:pt x="1119022" y="571058"/>
                    <a:pt x="1109634" y="604871"/>
                    <a:pt x="1100247" y="634926"/>
                  </a:cubicBezTo>
                  <a:cubicBezTo>
                    <a:pt x="1062696" y="753271"/>
                    <a:pt x="1038287" y="873493"/>
                    <a:pt x="1047675" y="995595"/>
                  </a:cubicBezTo>
                  <a:cubicBezTo>
                    <a:pt x="1051430" y="1057584"/>
                    <a:pt x="1025144" y="1140238"/>
                    <a:pt x="1104002" y="1185321"/>
                  </a:cubicBezTo>
                  <a:cubicBezTo>
                    <a:pt x="1104002" y="1185321"/>
                    <a:pt x="1104002" y="1185321"/>
                    <a:pt x="1104002" y="1185321"/>
                  </a:cubicBezTo>
                  <a:cubicBezTo>
                    <a:pt x="1104002" y="1185321"/>
                    <a:pt x="1104002" y="1185321"/>
                    <a:pt x="1104002" y="1185321"/>
                  </a:cubicBezTo>
                  <a:cubicBezTo>
                    <a:pt x="1109634" y="1204106"/>
                    <a:pt x="1115267" y="1221012"/>
                    <a:pt x="1122777" y="1241675"/>
                  </a:cubicBezTo>
                  <a:cubicBezTo>
                    <a:pt x="1139675" y="1222891"/>
                    <a:pt x="1143430" y="1205984"/>
                    <a:pt x="1143430" y="1185321"/>
                  </a:cubicBezTo>
                  <a:cubicBezTo>
                    <a:pt x="1139675" y="1181564"/>
                    <a:pt x="1134043" y="1177807"/>
                    <a:pt x="1130288" y="1175929"/>
                  </a:cubicBezTo>
                  <a:cubicBezTo>
                    <a:pt x="1134043" y="1174050"/>
                    <a:pt x="1139675" y="1175929"/>
                    <a:pt x="1143430" y="1185321"/>
                  </a:cubicBezTo>
                  <a:cubicBezTo>
                    <a:pt x="1171594" y="1083883"/>
                    <a:pt x="1169716" y="974931"/>
                    <a:pt x="1205390" y="869736"/>
                  </a:cubicBezTo>
                  <a:cubicBezTo>
                    <a:pt x="1235431" y="890400"/>
                    <a:pt x="1265471" y="899792"/>
                    <a:pt x="1299267" y="903549"/>
                  </a:cubicBezTo>
                  <a:cubicBezTo>
                    <a:pt x="1376247" y="914820"/>
                    <a:pt x="1445717" y="875372"/>
                    <a:pt x="1520819" y="865979"/>
                  </a:cubicBezTo>
                  <a:cubicBezTo>
                    <a:pt x="1558370" y="862222"/>
                    <a:pt x="1569635" y="867858"/>
                    <a:pt x="1582778" y="896035"/>
                  </a:cubicBezTo>
                  <a:cubicBezTo>
                    <a:pt x="1624084" y="978688"/>
                    <a:pt x="1654125" y="1065098"/>
                    <a:pt x="1671023" y="1159022"/>
                  </a:cubicBezTo>
                  <a:cubicBezTo>
                    <a:pt x="1693554" y="1298030"/>
                    <a:pt x="1699186" y="1296151"/>
                    <a:pt x="1836248" y="1275488"/>
                  </a:cubicBezTo>
                  <a:cubicBezTo>
                    <a:pt x="1901962" y="1266096"/>
                    <a:pt x="1911350" y="1230405"/>
                    <a:pt x="1901962" y="1177807"/>
                  </a:cubicBezTo>
                  <a:cubicBezTo>
                    <a:pt x="1896330" y="1143994"/>
                    <a:pt x="1886942" y="1108303"/>
                    <a:pt x="1870044" y="1076369"/>
                  </a:cubicBezTo>
                  <a:cubicBezTo>
                    <a:pt x="1823105" y="982445"/>
                    <a:pt x="1800574" y="881007"/>
                    <a:pt x="1770533" y="781448"/>
                  </a:cubicBezTo>
                  <a:cubicBezTo>
                    <a:pt x="1763023" y="758906"/>
                    <a:pt x="1766778" y="740121"/>
                    <a:pt x="1776166" y="723215"/>
                  </a:cubicBezTo>
                  <a:cubicBezTo>
                    <a:pt x="1798697" y="681888"/>
                    <a:pt x="1787431" y="648076"/>
                    <a:pt x="1744248" y="642440"/>
                  </a:cubicBezTo>
                  <a:cubicBezTo>
                    <a:pt x="1727350" y="640562"/>
                    <a:pt x="1714207" y="648076"/>
                    <a:pt x="1702942" y="627412"/>
                  </a:cubicBezTo>
                  <a:cubicBezTo>
                    <a:pt x="1652248" y="529731"/>
                    <a:pt x="1592166" y="437686"/>
                    <a:pt x="1548982" y="338126"/>
                  </a:cubicBezTo>
                  <a:cubicBezTo>
                    <a:pt x="1511431" y="251716"/>
                    <a:pt x="1466370" y="169063"/>
                    <a:pt x="1413798" y="90167"/>
                  </a:cubicBezTo>
                  <a:cubicBezTo>
                    <a:pt x="1406288" y="77018"/>
                    <a:pt x="1395023" y="52597"/>
                    <a:pt x="1380002" y="60111"/>
                  </a:cubicBezTo>
                  <a:cubicBezTo>
                    <a:pt x="1333063" y="84532"/>
                    <a:pt x="1284247" y="112709"/>
                    <a:pt x="1250451" y="155914"/>
                  </a:cubicBezTo>
                  <a:cubicBezTo>
                    <a:pt x="1226043" y="187848"/>
                    <a:pt x="1263594" y="210390"/>
                    <a:pt x="1269227" y="238567"/>
                  </a:cubicBezTo>
                  <a:cubicBezTo>
                    <a:pt x="1272982" y="261109"/>
                    <a:pt x="1306778" y="281772"/>
                    <a:pt x="1263594" y="302435"/>
                  </a:cubicBezTo>
                  <a:cubicBezTo>
                    <a:pt x="1194124" y="334369"/>
                    <a:pt x="1128410" y="377575"/>
                    <a:pt x="1045798" y="400116"/>
                  </a:cubicBezTo>
                  <a:cubicBezTo>
                    <a:pt x="1062696" y="319342"/>
                    <a:pt x="1075838" y="242324"/>
                    <a:pt x="1092736" y="167185"/>
                  </a:cubicBezTo>
                  <a:cubicBezTo>
                    <a:pt x="1111512" y="84532"/>
                    <a:pt x="1096492" y="54476"/>
                    <a:pt x="1012002" y="22542"/>
                  </a:cubicBezTo>
                  <a:cubicBezTo>
                    <a:pt x="950042" y="0"/>
                    <a:pt x="936899" y="56354"/>
                    <a:pt x="912491" y="90167"/>
                  </a:cubicBezTo>
                  <a:cubicBezTo>
                    <a:pt x="889961" y="120223"/>
                    <a:pt x="874940" y="155914"/>
                    <a:pt x="867430" y="193483"/>
                  </a:cubicBezTo>
                  <a:cubicBezTo>
                    <a:pt x="844899" y="285529"/>
                    <a:pt x="822369" y="377575"/>
                    <a:pt x="799838" y="469620"/>
                  </a:cubicBezTo>
                  <a:cubicBezTo>
                    <a:pt x="794205" y="494040"/>
                    <a:pt x="790450" y="516582"/>
                    <a:pt x="762287" y="525974"/>
                  </a:cubicBezTo>
                  <a:cubicBezTo>
                    <a:pt x="681552" y="548516"/>
                    <a:pt x="598940" y="572936"/>
                    <a:pt x="518205" y="597357"/>
                  </a:cubicBezTo>
                  <a:cubicBezTo>
                    <a:pt x="478776" y="608628"/>
                    <a:pt x="473144" y="589843"/>
                    <a:pt x="478776" y="557909"/>
                  </a:cubicBezTo>
                  <a:cubicBezTo>
                    <a:pt x="490042" y="490283"/>
                    <a:pt x="499429" y="422658"/>
                    <a:pt x="527593" y="358790"/>
                  </a:cubicBezTo>
                  <a:cubicBezTo>
                    <a:pt x="552001" y="302435"/>
                    <a:pt x="559511" y="244202"/>
                    <a:pt x="563266" y="185970"/>
                  </a:cubicBezTo>
                  <a:cubicBezTo>
                    <a:pt x="565144" y="155914"/>
                    <a:pt x="557634" y="142765"/>
                    <a:pt x="523838" y="142765"/>
                  </a:cubicBezTo>
                  <a:cubicBezTo>
                    <a:pt x="490042" y="140886"/>
                    <a:pt x="454368" y="133372"/>
                    <a:pt x="420572" y="123980"/>
                  </a:cubicBezTo>
                  <a:cubicBezTo>
                    <a:pt x="360490" y="107073"/>
                    <a:pt x="343592" y="135251"/>
                    <a:pt x="321062" y="187848"/>
                  </a:cubicBezTo>
                  <a:cubicBezTo>
                    <a:pt x="268490" y="308071"/>
                    <a:pt x="272245" y="437686"/>
                    <a:pt x="236572" y="559787"/>
                  </a:cubicBezTo>
                  <a:cubicBezTo>
                    <a:pt x="214041" y="640562"/>
                    <a:pt x="182123" y="668739"/>
                    <a:pt x="110776" y="672496"/>
                  </a:cubicBezTo>
                  <a:close/>
                  <a:moveTo>
                    <a:pt x="1308655" y="529731"/>
                  </a:moveTo>
                  <a:cubicBezTo>
                    <a:pt x="1319920" y="497797"/>
                    <a:pt x="1342451" y="467742"/>
                    <a:pt x="1361227" y="435807"/>
                  </a:cubicBezTo>
                  <a:cubicBezTo>
                    <a:pt x="1421308" y="512825"/>
                    <a:pt x="1458859" y="589843"/>
                    <a:pt x="1490778" y="672496"/>
                  </a:cubicBezTo>
                  <a:cubicBezTo>
                    <a:pt x="1505798" y="710066"/>
                    <a:pt x="1496411" y="719458"/>
                    <a:pt x="1462615" y="717579"/>
                  </a:cubicBezTo>
                  <a:cubicBezTo>
                    <a:pt x="1453227" y="717579"/>
                    <a:pt x="1443839" y="719458"/>
                    <a:pt x="1434451" y="719458"/>
                  </a:cubicBezTo>
                  <a:cubicBezTo>
                    <a:pt x="1160328" y="738243"/>
                    <a:pt x="1246696" y="721336"/>
                    <a:pt x="1308655" y="52973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chemeClr val="bg1"/>
                </a:solidFill>
              </a:endParaRPr>
            </a:p>
          </p:txBody>
        </p:sp>
        <p:sp>
          <p:nvSpPr>
            <p:cNvPr id="15" name="Freeform 9"/>
            <p:cNvSpPr/>
            <p:nvPr/>
          </p:nvSpPr>
          <p:spPr>
            <a:xfrm>
              <a:off x="6592888" y="-477838"/>
              <a:ext cx="1638300" cy="1947863"/>
            </a:xfrm>
            <a:custGeom>
              <a:avLst/>
              <a:gdLst/>
              <a:ahLst/>
              <a:cxnLst/>
              <a:rect l="0" t="0" r="r" b="b"/>
              <a:pathLst>
                <a:path w="1638300" h="1947863">
                  <a:moveTo>
                    <a:pt x="26273" y="1897098"/>
                  </a:moveTo>
                  <a:cubicBezTo>
                    <a:pt x="26273" y="1908379"/>
                    <a:pt x="16890" y="1940342"/>
                    <a:pt x="37533" y="1929061"/>
                  </a:cubicBezTo>
                  <a:cubicBezTo>
                    <a:pt x="54422" y="1919660"/>
                    <a:pt x="61929" y="1947863"/>
                    <a:pt x="82572" y="1925301"/>
                  </a:cubicBezTo>
                  <a:cubicBezTo>
                    <a:pt x="155760" y="1846333"/>
                    <a:pt x="197046" y="1754205"/>
                    <a:pt x="221443" y="1650795"/>
                  </a:cubicBezTo>
                  <a:cubicBezTo>
                    <a:pt x="242086" y="1571828"/>
                    <a:pt x="260852" y="1490980"/>
                    <a:pt x="283371" y="1402612"/>
                  </a:cubicBezTo>
                  <a:cubicBezTo>
                    <a:pt x="298385" y="1419533"/>
                    <a:pt x="307768" y="1427054"/>
                    <a:pt x="313398" y="1436455"/>
                  </a:cubicBezTo>
                  <a:cubicBezTo>
                    <a:pt x="384710" y="1528584"/>
                    <a:pt x="456022" y="1620712"/>
                    <a:pt x="525457" y="1712841"/>
                  </a:cubicBezTo>
                  <a:cubicBezTo>
                    <a:pt x="600522" y="1812490"/>
                    <a:pt x="701860" y="1838813"/>
                    <a:pt x="816335" y="1812490"/>
                  </a:cubicBezTo>
                  <a:cubicBezTo>
                    <a:pt x="863251" y="1803089"/>
                    <a:pt x="915797" y="1784288"/>
                    <a:pt x="874511" y="1716601"/>
                  </a:cubicBezTo>
                  <a:cubicBezTo>
                    <a:pt x="1032148" y="1709081"/>
                    <a:pt x="1178525" y="1688399"/>
                    <a:pt x="1306136" y="1590629"/>
                  </a:cubicBezTo>
                  <a:cubicBezTo>
                    <a:pt x="1431870" y="1496621"/>
                    <a:pt x="1480663" y="1351847"/>
                    <a:pt x="1429994" y="1201433"/>
                  </a:cubicBezTo>
                  <a:cubicBezTo>
                    <a:pt x="1390585" y="1079221"/>
                    <a:pt x="1296753" y="1005895"/>
                    <a:pt x="1199168" y="932568"/>
                  </a:cubicBezTo>
                  <a:cubicBezTo>
                    <a:pt x="1208551" y="928807"/>
                    <a:pt x="1214181" y="925047"/>
                    <a:pt x="1219811" y="921287"/>
                  </a:cubicBezTo>
                  <a:cubicBezTo>
                    <a:pt x="1247960" y="898724"/>
                    <a:pt x="1262974" y="864881"/>
                    <a:pt x="1268603" y="832918"/>
                  </a:cubicBezTo>
                  <a:cubicBezTo>
                    <a:pt x="1274233" y="806596"/>
                    <a:pt x="1259220" y="780273"/>
                    <a:pt x="1219811" y="782153"/>
                  </a:cubicBezTo>
                  <a:cubicBezTo>
                    <a:pt x="1206675" y="782153"/>
                    <a:pt x="1212304" y="759591"/>
                    <a:pt x="1219811" y="753951"/>
                  </a:cubicBezTo>
                  <a:cubicBezTo>
                    <a:pt x="1293000" y="697546"/>
                    <a:pt x="1317396" y="582855"/>
                    <a:pt x="1437500" y="584735"/>
                  </a:cubicBezTo>
                  <a:cubicBezTo>
                    <a:pt x="1484416" y="586615"/>
                    <a:pt x="1525702" y="605417"/>
                    <a:pt x="1570741" y="611057"/>
                  </a:cubicBezTo>
                  <a:cubicBezTo>
                    <a:pt x="1570741" y="611057"/>
                    <a:pt x="1570741" y="611057"/>
                    <a:pt x="1570741" y="611057"/>
                  </a:cubicBezTo>
                  <a:cubicBezTo>
                    <a:pt x="1576371" y="641140"/>
                    <a:pt x="1613904" y="648661"/>
                    <a:pt x="1619534" y="680624"/>
                  </a:cubicBezTo>
                  <a:cubicBezTo>
                    <a:pt x="1632670" y="648661"/>
                    <a:pt x="1628917" y="622338"/>
                    <a:pt x="1610151" y="596016"/>
                  </a:cubicBezTo>
                  <a:cubicBezTo>
                    <a:pt x="1638300" y="575334"/>
                    <a:pt x="1628917" y="552772"/>
                    <a:pt x="1615780" y="528330"/>
                  </a:cubicBezTo>
                  <a:cubicBezTo>
                    <a:pt x="1566988" y="432441"/>
                    <a:pt x="1416857" y="332791"/>
                    <a:pt x="1270480" y="409879"/>
                  </a:cubicBezTo>
                  <a:cubicBezTo>
                    <a:pt x="1225441" y="434321"/>
                    <a:pt x="1186032" y="462523"/>
                    <a:pt x="1150376" y="498247"/>
                  </a:cubicBezTo>
                  <a:cubicBezTo>
                    <a:pt x="1041531" y="605417"/>
                    <a:pt x="919550" y="705066"/>
                    <a:pt x="889524" y="868642"/>
                  </a:cubicBezTo>
                  <a:cubicBezTo>
                    <a:pt x="882017" y="902485"/>
                    <a:pt x="857621" y="898724"/>
                    <a:pt x="836978" y="906245"/>
                  </a:cubicBezTo>
                  <a:cubicBezTo>
                    <a:pt x="701860" y="947609"/>
                    <a:pt x="564866" y="966411"/>
                    <a:pt x="425996" y="994613"/>
                  </a:cubicBezTo>
                  <a:cubicBezTo>
                    <a:pt x="384710" y="1002134"/>
                    <a:pt x="375326" y="988973"/>
                    <a:pt x="382833" y="953250"/>
                  </a:cubicBezTo>
                  <a:cubicBezTo>
                    <a:pt x="414736" y="821637"/>
                    <a:pt x="442885" y="690025"/>
                    <a:pt x="480418" y="560293"/>
                  </a:cubicBezTo>
                  <a:cubicBezTo>
                    <a:pt x="519827" y="419279"/>
                    <a:pt x="540470" y="276386"/>
                    <a:pt x="574249" y="135373"/>
                  </a:cubicBezTo>
                  <a:cubicBezTo>
                    <a:pt x="591139" y="60166"/>
                    <a:pt x="527334" y="45124"/>
                    <a:pt x="480418" y="22562"/>
                  </a:cubicBezTo>
                  <a:cubicBezTo>
                    <a:pt x="437255" y="0"/>
                    <a:pt x="424119" y="45124"/>
                    <a:pt x="407229" y="69567"/>
                  </a:cubicBezTo>
                  <a:cubicBezTo>
                    <a:pt x="364067" y="127852"/>
                    <a:pt x="339670" y="193658"/>
                    <a:pt x="324657" y="263225"/>
                  </a:cubicBezTo>
                  <a:cubicBezTo>
                    <a:pt x="272112" y="498247"/>
                    <a:pt x="225196" y="733269"/>
                    <a:pt x="165144" y="964531"/>
                  </a:cubicBezTo>
                  <a:cubicBezTo>
                    <a:pt x="144501" y="1039738"/>
                    <a:pt x="120104" y="1111184"/>
                    <a:pt x="106968" y="1190152"/>
                  </a:cubicBezTo>
                  <a:cubicBezTo>
                    <a:pt x="65682" y="1425174"/>
                    <a:pt x="0" y="1656436"/>
                    <a:pt x="26273" y="1897098"/>
                  </a:cubicBezTo>
                  <a:close/>
                  <a:moveTo>
                    <a:pt x="808829" y="1099903"/>
                  </a:moveTo>
                  <a:cubicBezTo>
                    <a:pt x="816335" y="1099903"/>
                    <a:pt x="823842" y="1099903"/>
                    <a:pt x="829471" y="1096143"/>
                  </a:cubicBezTo>
                  <a:cubicBezTo>
                    <a:pt x="934563" y="1019056"/>
                    <a:pt x="996492" y="1088622"/>
                    <a:pt x="1062174" y="1160069"/>
                  </a:cubicBezTo>
                  <a:cubicBezTo>
                    <a:pt x="1088447" y="1190152"/>
                    <a:pt x="1122226" y="1216474"/>
                    <a:pt x="1157882" y="1233396"/>
                  </a:cubicBezTo>
                  <a:cubicBezTo>
                    <a:pt x="1249837" y="1276640"/>
                    <a:pt x="1236701" y="1351847"/>
                    <a:pt x="1180402" y="1417653"/>
                  </a:cubicBezTo>
                  <a:cubicBezTo>
                    <a:pt x="1127856" y="1481579"/>
                    <a:pt x="1049037" y="1517303"/>
                    <a:pt x="977725" y="1553026"/>
                  </a:cubicBezTo>
                  <a:cubicBezTo>
                    <a:pt x="932686" y="1575588"/>
                    <a:pt x="891400" y="1584989"/>
                    <a:pt x="880141" y="1641394"/>
                  </a:cubicBezTo>
                  <a:cubicBezTo>
                    <a:pt x="880141" y="1643274"/>
                    <a:pt x="865127" y="1643274"/>
                    <a:pt x="855744" y="1645155"/>
                  </a:cubicBezTo>
                  <a:cubicBezTo>
                    <a:pt x="846361" y="1648915"/>
                    <a:pt x="835101" y="1652675"/>
                    <a:pt x="825718" y="1656436"/>
                  </a:cubicBezTo>
                  <a:cubicBezTo>
                    <a:pt x="825718" y="1656436"/>
                    <a:pt x="825718" y="1656436"/>
                    <a:pt x="825718" y="1656436"/>
                  </a:cubicBezTo>
                  <a:cubicBezTo>
                    <a:pt x="825718" y="1656436"/>
                    <a:pt x="825718" y="1656436"/>
                    <a:pt x="825718" y="1656436"/>
                  </a:cubicBezTo>
                  <a:cubicBezTo>
                    <a:pt x="803199" y="1594390"/>
                    <a:pt x="737516" y="1581229"/>
                    <a:pt x="694354" y="1541745"/>
                  </a:cubicBezTo>
                  <a:cubicBezTo>
                    <a:pt x="656821" y="1507902"/>
                    <a:pt x="621165" y="1472178"/>
                    <a:pt x="587386" y="1432695"/>
                  </a:cubicBezTo>
                  <a:cubicBezTo>
                    <a:pt x="525457" y="1359368"/>
                    <a:pt x="452268" y="1293562"/>
                    <a:pt x="384710" y="1222115"/>
                  </a:cubicBezTo>
                  <a:cubicBezTo>
                    <a:pt x="521704" y="1175110"/>
                    <a:pt x="662451" y="1126226"/>
                    <a:pt x="808829" y="1099903"/>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chemeClr val="bg1"/>
                </a:solidFill>
              </a:endParaRPr>
            </a:p>
          </p:txBody>
        </p:sp>
      </p:grpSp>
      <p:sp>
        <p:nvSpPr>
          <p:cNvPr id="29" name="Freeform 5"/>
          <p:cNvSpPr/>
          <p:nvPr/>
        </p:nvSpPr>
        <p:spPr>
          <a:xfrm>
            <a:off x="-192541" y="4019975"/>
            <a:ext cx="1790977" cy="2869814"/>
          </a:xfrm>
          <a:custGeom>
            <a:avLst/>
            <a:gdLst/>
            <a:ahLst/>
            <a:cxnLst/>
            <a:rect l="0" t="0" r="r" b="b"/>
            <a:pathLst>
              <a:path w="1790977" h="2869814">
                <a:moveTo>
                  <a:pt x="0" y="0"/>
                </a:moveTo>
                <a:lnTo>
                  <a:pt x="1790977" y="1017909"/>
                </a:lnTo>
                <a:lnTo>
                  <a:pt x="0" y="1017909"/>
                </a:lnTo>
                <a:lnTo>
                  <a:pt x="0" y="0"/>
                </a:lnTo>
                <a:close/>
                <a:moveTo>
                  <a:pt x="1790977" y="1036951"/>
                </a:moveTo>
                <a:lnTo>
                  <a:pt x="0" y="2054860"/>
                </a:lnTo>
                <a:lnTo>
                  <a:pt x="0" y="1036951"/>
                </a:lnTo>
                <a:lnTo>
                  <a:pt x="1790977" y="1036951"/>
                </a:lnTo>
                <a:close/>
                <a:moveTo>
                  <a:pt x="686914" y="2419553"/>
                </a:moveTo>
                <a:cubicBezTo>
                  <a:pt x="609976" y="2730011"/>
                  <a:pt x="173351" y="2850290"/>
                  <a:pt x="1202" y="2869091"/>
                </a:cubicBezTo>
                <a:lnTo>
                  <a:pt x="0" y="2869814"/>
                </a:lnTo>
                <a:lnTo>
                  <a:pt x="0" y="2118494"/>
                </a:lnTo>
                <a:lnTo>
                  <a:pt x="686914" y="1720057"/>
                </a:lnTo>
                <a:lnTo>
                  <a:pt x="686914" y="2419553"/>
                </a:lnTo>
                <a:close/>
              </a:path>
            </a:pathLst>
          </a:custGeom>
          <a:solidFill>
            <a:srgbClr val="1C50A2"/>
          </a:solidFill>
          <a:ln w="5" cap="flat">
            <a:solidFill>
              <a:srgbClr val="24211D"/>
            </a:solidFill>
            <a:prstDash val="solid"/>
            <a:miter/>
          </a:ln>
        </p:spPr>
        <p:txBody>
          <a:bodyPr vert="horz" wrap="square" lIns="91440" tIns="45720" rIns="91440" bIns="45720" numCol="1" anchor="t" anchorCtr="0"/>
          <a:lstStyle>
            <a:lvl1pPr marL="0" lvl="0" algn="l" defTabSz="685800">
              <a:defRPr sz="1400" kern="1200">
                <a:solidFill>
                  <a:schemeClr val="tx1"/>
                </a:solidFill>
                <a:latin typeface="Arial"/>
                <a:ea typeface="微软雅黑"/>
              </a:defRPr>
            </a:lvl1pPr>
            <a:lvl2pPr marL="342900" lvl="1" algn="l" defTabSz="685800">
              <a:defRPr sz="1400" kern="1200">
                <a:solidFill>
                  <a:schemeClr val="tx1"/>
                </a:solidFill>
                <a:latin typeface="Arial"/>
                <a:ea typeface="微软雅黑"/>
              </a:defRPr>
            </a:lvl2pPr>
            <a:lvl3pPr marL="685800" lvl="2" algn="l" defTabSz="685800">
              <a:defRPr sz="1400" kern="1200">
                <a:solidFill>
                  <a:schemeClr val="tx1"/>
                </a:solidFill>
                <a:latin typeface="Arial"/>
                <a:ea typeface="微软雅黑"/>
              </a:defRPr>
            </a:lvl3pPr>
            <a:lvl4pPr marL="1028700" lvl="3" algn="l" defTabSz="685800">
              <a:defRPr sz="1400" kern="1200">
                <a:solidFill>
                  <a:schemeClr val="tx1"/>
                </a:solidFill>
                <a:latin typeface="Arial"/>
                <a:ea typeface="微软雅黑"/>
              </a:defRPr>
            </a:lvl4pPr>
            <a:lvl5pPr marL="1371600" lvl="4" algn="l" defTabSz="685800">
              <a:defRPr sz="1400" kern="1200">
                <a:solidFill>
                  <a:schemeClr val="tx1"/>
                </a:solidFill>
                <a:latin typeface="Arial"/>
                <a:ea typeface="微软雅黑"/>
              </a:defRPr>
            </a:lvl5pPr>
            <a:lvl6pPr marL="1714500" lvl="5" algn="l" defTabSz="685800">
              <a:defRPr sz="1400" kern="1200">
                <a:solidFill>
                  <a:schemeClr val="tx1"/>
                </a:solidFill>
                <a:latin typeface="Arial"/>
                <a:ea typeface="微软雅黑"/>
              </a:defRPr>
            </a:lvl6pPr>
            <a:lvl7pPr marL="2057400" lvl="6" algn="l" defTabSz="685800">
              <a:defRPr sz="1400" kern="1200">
                <a:solidFill>
                  <a:schemeClr val="tx1"/>
                </a:solidFill>
                <a:latin typeface="Arial"/>
                <a:ea typeface="微软雅黑"/>
              </a:defRPr>
            </a:lvl7pPr>
            <a:lvl8pPr marL="2400300" lvl="7" algn="l" defTabSz="685800">
              <a:defRPr sz="1400" kern="1200">
                <a:solidFill>
                  <a:schemeClr val="tx1"/>
                </a:solidFill>
                <a:latin typeface="Arial"/>
                <a:ea typeface="微软雅黑"/>
              </a:defRPr>
            </a:lvl8pPr>
            <a:lvl9pPr marL="2743200" lvl="8" algn="l" defTabSz="685800">
              <a:defRPr sz="1400" kern="1200">
                <a:solidFill>
                  <a:schemeClr val="tx1"/>
                </a:solidFill>
                <a:latin typeface="Arial"/>
                <a:ea typeface="微软雅黑"/>
              </a:defRPr>
            </a:lvl9pPr>
          </a:lstStyle>
          <a:p>
            <a:pPr marL="0" lvl="0" indent="0" algn="l" defTabSz="342900">
              <a:lnSpc>
                <a:spcPct val="100000"/>
              </a:lnSpc>
              <a:spcBef>
                <a:spcPts val="0"/>
              </a:spcBef>
              <a:spcAft>
                <a:spcPts val="0"/>
              </a:spcAft>
              <a:buNone/>
            </a:pPr>
            <a:endParaRPr lang="zh-CN" sz="1400" b="0" i="0" u="none" strike="noStrike" kern="1200" spc="0" baseline="0">
              <a:solidFill>
                <a:srgbClr val="000000"/>
              </a:solidFill>
              <a:latin typeface="Arial"/>
              <a:ea typeface="微软雅黑"/>
            </a:endParaRPr>
          </a:p>
        </p:txBody>
      </p:sp>
      <p:pic>
        <p:nvPicPr>
          <p:cNvPr id="30" name="图片 29"/>
          <p:cNvPicPr/>
          <p:nvPr/>
        </p:nvPicPr>
        <p:blipFill>
          <a:blip r:embed="rId3"/>
          <a:stretch/>
        </p:blipFill>
        <p:spPr>
          <a:xfrm>
            <a:off x="21590" y="389255"/>
            <a:ext cx="3974465" cy="8128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a:xfrm rot="1855731">
                <a:off x="3720691" y="2824413"/>
                <a:ext cx="1341120" cy="1209172"/>
              </a:xfrm>
              <a:custGeom>
                <a:avLst/>
                <a:gdLst/>
                <a:ahLst/>
                <a:cxnLst/>
                <a:rect l="0" t="0" r="r" b="b"/>
                <a:pathLst>
                  <a:path w="1341120" h="1209172">
                    <a:moveTo>
                      <a:pt x="1052828" y="1144413"/>
                    </a:moveTo>
                    <a:cubicBezTo>
                      <a:pt x="1041571" y="1163198"/>
                      <a:pt x="1025908" y="1179511"/>
                      <a:pt x="1005840" y="1191376"/>
                    </a:cubicBezTo>
                    <a:cubicBezTo>
                      <a:pt x="984793" y="1203734"/>
                      <a:pt x="961789" y="1209172"/>
                      <a:pt x="938784" y="1208678"/>
                    </a:cubicBezTo>
                    <a:lnTo>
                      <a:pt x="399399" y="1208678"/>
                    </a:lnTo>
                    <a:cubicBezTo>
                      <a:pt x="377863" y="1208678"/>
                      <a:pt x="355348" y="1203240"/>
                      <a:pt x="335280" y="1191376"/>
                    </a:cubicBezTo>
                    <a:cubicBezTo>
                      <a:pt x="315212" y="1179511"/>
                      <a:pt x="299060" y="1163198"/>
                      <a:pt x="288292" y="1143918"/>
                    </a:cubicBezTo>
                    <a:lnTo>
                      <a:pt x="17621" y="670334"/>
                    </a:lnTo>
                    <a:cubicBezTo>
                      <a:pt x="6363" y="651055"/>
                      <a:pt x="0" y="628809"/>
                      <a:pt x="0" y="604586"/>
                    </a:cubicBezTo>
                    <a:cubicBezTo>
                      <a:pt x="0" y="580363"/>
                      <a:pt x="6363" y="558117"/>
                      <a:pt x="17621" y="538344"/>
                    </a:cubicBezTo>
                    <a:lnTo>
                      <a:pt x="287313" y="66737"/>
                    </a:lnTo>
                    <a:cubicBezTo>
                      <a:pt x="298571" y="47457"/>
                      <a:pt x="314723" y="30155"/>
                      <a:pt x="335280" y="18291"/>
                    </a:cubicBezTo>
                    <a:cubicBezTo>
                      <a:pt x="354369" y="6921"/>
                      <a:pt x="375416" y="989"/>
                      <a:pt x="396462" y="494"/>
                    </a:cubicBezTo>
                    <a:lnTo>
                      <a:pt x="937805" y="494"/>
                    </a:lnTo>
                    <a:cubicBezTo>
                      <a:pt x="960810" y="0"/>
                      <a:pt x="984304" y="5438"/>
                      <a:pt x="1005840" y="18291"/>
                    </a:cubicBezTo>
                    <a:cubicBezTo>
                      <a:pt x="1025908" y="29661"/>
                      <a:pt x="1042060" y="45974"/>
                      <a:pt x="1052828" y="65254"/>
                    </a:cubicBezTo>
                    <a:lnTo>
                      <a:pt x="1322521" y="536861"/>
                    </a:lnTo>
                    <a:cubicBezTo>
                      <a:pt x="1334268" y="556634"/>
                      <a:pt x="1341120" y="579869"/>
                      <a:pt x="1341120" y="604586"/>
                    </a:cubicBezTo>
                    <a:cubicBezTo>
                      <a:pt x="1341120" y="629798"/>
                      <a:pt x="1334268" y="653032"/>
                      <a:pt x="1322031" y="672806"/>
                    </a:cubicBezTo>
                    <a:lnTo>
                      <a:pt x="1052828" y="1144413"/>
                    </a:lnTo>
                    <a:close/>
                  </a:path>
                </a:pathLst>
              </a:custGeom>
              <a:gradFill>
                <a:gsLst>
                  <a:gs pos="0">
                    <a:srgbClr val="D3D3D3"/>
                  </a:gs>
                  <a:gs pos="100000">
                    <a:srgbClr val="F9F9F9"/>
                  </a:gs>
                </a:gsLst>
                <a:lin ang="16200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sp>
            <p:nvSpPr>
              <p:cNvPr id="42" name="Freeform 5"/>
              <p:cNvSpPr/>
              <p:nvPr/>
            </p:nvSpPr>
            <p:spPr>
              <a:xfrm rot="1855731">
                <a:off x="3764581" y="2863367"/>
                <a:ext cx="1264630" cy="1140208"/>
              </a:xfrm>
              <a:custGeom>
                <a:avLst/>
                <a:gdLst/>
                <a:ahLst/>
                <a:cxnLst/>
                <a:rect l="0" t="0" r="r" b="b"/>
                <a:pathLst>
                  <a:path w="1264630" h="1140208">
                    <a:moveTo>
                      <a:pt x="992781" y="1079142"/>
                    </a:moveTo>
                    <a:cubicBezTo>
                      <a:pt x="982165" y="1096856"/>
                      <a:pt x="967396" y="1112239"/>
                      <a:pt x="948473" y="1123427"/>
                    </a:cubicBezTo>
                    <a:cubicBezTo>
                      <a:pt x="928626" y="1135080"/>
                      <a:pt x="906934" y="1140208"/>
                      <a:pt x="885241" y="1139742"/>
                    </a:cubicBezTo>
                    <a:lnTo>
                      <a:pt x="376620" y="1139742"/>
                    </a:lnTo>
                    <a:cubicBezTo>
                      <a:pt x="356312" y="1139742"/>
                      <a:pt x="335081" y="1134614"/>
                      <a:pt x="316158" y="1123427"/>
                    </a:cubicBezTo>
                    <a:cubicBezTo>
                      <a:pt x="297234" y="1112239"/>
                      <a:pt x="282003" y="1096856"/>
                      <a:pt x="271849" y="1078676"/>
                    </a:cubicBezTo>
                    <a:lnTo>
                      <a:pt x="16616" y="632102"/>
                    </a:lnTo>
                    <a:cubicBezTo>
                      <a:pt x="6000" y="613922"/>
                      <a:pt x="0" y="592945"/>
                      <a:pt x="0" y="570104"/>
                    </a:cubicBezTo>
                    <a:cubicBezTo>
                      <a:pt x="0" y="547263"/>
                      <a:pt x="6000" y="526286"/>
                      <a:pt x="16616" y="507640"/>
                    </a:cubicBezTo>
                    <a:lnTo>
                      <a:pt x="270926" y="62931"/>
                    </a:lnTo>
                    <a:cubicBezTo>
                      <a:pt x="281542" y="44751"/>
                      <a:pt x="296773" y="28435"/>
                      <a:pt x="316158" y="17248"/>
                    </a:cubicBezTo>
                    <a:cubicBezTo>
                      <a:pt x="334158" y="6526"/>
                      <a:pt x="354004" y="932"/>
                      <a:pt x="373850" y="466"/>
                    </a:cubicBezTo>
                    <a:lnTo>
                      <a:pt x="884318" y="466"/>
                    </a:lnTo>
                    <a:cubicBezTo>
                      <a:pt x="906010" y="0"/>
                      <a:pt x="928165" y="5128"/>
                      <a:pt x="948473" y="17248"/>
                    </a:cubicBezTo>
                    <a:cubicBezTo>
                      <a:pt x="967396" y="27969"/>
                      <a:pt x="982627" y="43352"/>
                      <a:pt x="992781" y="61532"/>
                    </a:cubicBezTo>
                    <a:lnTo>
                      <a:pt x="1247091" y="506241"/>
                    </a:lnTo>
                    <a:cubicBezTo>
                      <a:pt x="1258168" y="524887"/>
                      <a:pt x="1264630" y="546796"/>
                      <a:pt x="1264630" y="570104"/>
                    </a:cubicBezTo>
                    <a:cubicBezTo>
                      <a:pt x="1264630" y="593878"/>
                      <a:pt x="1258168" y="615787"/>
                      <a:pt x="1246630" y="634433"/>
                    </a:cubicBezTo>
                    <a:lnTo>
                      <a:pt x="992781" y="1079142"/>
                    </a:lnTo>
                    <a:close/>
                  </a:path>
                </a:pathLst>
              </a:custGeom>
              <a:gradFill>
                <a:gsLst>
                  <a:gs pos="0">
                    <a:srgbClr val="D3D3D3"/>
                  </a:gs>
                  <a:gs pos="100000">
                    <a:srgbClr val="F9F9F9"/>
                  </a:gs>
                </a:gsLst>
                <a:lin ang="21594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0" name="Freeform 5"/>
            <p:cNvSpPr/>
            <p:nvPr/>
          </p:nvSpPr>
          <p:spPr>
            <a:xfrm rot="1855731">
              <a:off x="5470180" y="1383052"/>
              <a:ext cx="576760" cy="520015"/>
            </a:xfrm>
            <a:custGeom>
              <a:avLst/>
              <a:gdLst/>
              <a:ahLst/>
              <a:cxnLst/>
              <a:rect l="0" t="0" r="r" b="b"/>
              <a:pathLst>
                <a:path w="576760" h="520015">
                  <a:moveTo>
                    <a:pt x="452778" y="492165"/>
                  </a:moveTo>
                  <a:cubicBezTo>
                    <a:pt x="447936" y="500243"/>
                    <a:pt x="441200" y="507259"/>
                    <a:pt x="432570" y="512361"/>
                  </a:cubicBezTo>
                  <a:cubicBezTo>
                    <a:pt x="423519" y="517676"/>
                    <a:pt x="413625" y="520015"/>
                    <a:pt x="403732" y="519802"/>
                  </a:cubicBezTo>
                  <a:lnTo>
                    <a:pt x="171765" y="519802"/>
                  </a:lnTo>
                  <a:cubicBezTo>
                    <a:pt x="162503" y="519802"/>
                    <a:pt x="152820" y="517464"/>
                    <a:pt x="144190" y="512361"/>
                  </a:cubicBezTo>
                  <a:cubicBezTo>
                    <a:pt x="135560" y="507259"/>
                    <a:pt x="128613" y="500243"/>
                    <a:pt x="123982" y="491952"/>
                  </a:cubicBezTo>
                  <a:lnTo>
                    <a:pt x="7578" y="288283"/>
                  </a:lnTo>
                  <a:cubicBezTo>
                    <a:pt x="2736" y="279992"/>
                    <a:pt x="0" y="270425"/>
                    <a:pt x="0" y="260008"/>
                  </a:cubicBezTo>
                  <a:cubicBezTo>
                    <a:pt x="0" y="249590"/>
                    <a:pt x="2736" y="240023"/>
                    <a:pt x="7578" y="231519"/>
                  </a:cubicBezTo>
                  <a:lnTo>
                    <a:pt x="123561" y="28701"/>
                  </a:lnTo>
                  <a:cubicBezTo>
                    <a:pt x="128403" y="20409"/>
                    <a:pt x="135349" y="12968"/>
                    <a:pt x="144190" y="7866"/>
                  </a:cubicBezTo>
                  <a:cubicBezTo>
                    <a:pt x="152399" y="2976"/>
                    <a:pt x="161451" y="425"/>
                    <a:pt x="170502" y="213"/>
                  </a:cubicBezTo>
                  <a:lnTo>
                    <a:pt x="403311" y="213"/>
                  </a:lnTo>
                  <a:cubicBezTo>
                    <a:pt x="413204" y="0"/>
                    <a:pt x="423308" y="2339"/>
                    <a:pt x="432570" y="7866"/>
                  </a:cubicBezTo>
                  <a:cubicBezTo>
                    <a:pt x="441200" y="12756"/>
                    <a:pt x="448147" y="19772"/>
                    <a:pt x="452778" y="28063"/>
                  </a:cubicBezTo>
                  <a:lnTo>
                    <a:pt x="568761" y="230882"/>
                  </a:lnTo>
                  <a:cubicBezTo>
                    <a:pt x="573813" y="239385"/>
                    <a:pt x="576760" y="249378"/>
                    <a:pt x="576760" y="260008"/>
                  </a:cubicBezTo>
                  <a:cubicBezTo>
                    <a:pt x="576760" y="270850"/>
                    <a:pt x="573813" y="280842"/>
                    <a:pt x="568551" y="289346"/>
                  </a:cubicBezTo>
                  <a:lnTo>
                    <a:pt x="452778" y="492165"/>
                  </a:lnTo>
                  <a:close/>
                </a:path>
              </a:pathLst>
            </a:custGeom>
            <a:noFill/>
            <a:ln w="9525" cap="flat">
              <a:solidFill>
                <a:srgbClr val="414455"/>
              </a:solidFill>
              <a:prstDash val="sysDash"/>
              <a:miter/>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3" name="文本框 9"/>
          <p:cNvSpPr txBox="1"/>
          <p:nvPr/>
        </p:nvSpPr>
        <p:spPr>
          <a:xfrm>
            <a:off x="1262021" y="304005"/>
            <a:ext cx="2798379" cy="344170"/>
          </a:xfrm>
          <a:prstGeom prst="rect">
            <a:avLst/>
          </a:prstGeom>
          <a:noFill/>
        </p:spPr>
        <p:txBody>
          <a:bodyPr wrap="square" lIns="68561" tIns="34280" rIns="68561" bIns="34280">
            <a:spAutoFit/>
          </a:bodyPr>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pPr marL="0" lvl="1"/>
            <a:r>
              <a:rPr lang="zh-CN" dirty="0">
                <a:solidFill>
                  <a:srgbClr val="414455"/>
                </a:solidFill>
                <a:latin typeface="微软雅黑"/>
              </a:rPr>
              <a:t>模型应用</a:t>
            </a:r>
          </a:p>
        </p:txBody>
      </p:sp>
      <p:sp>
        <p:nvSpPr>
          <p:cNvPr id="44" name="Freeform 126"/>
          <p:cNvSpPr/>
          <p:nvPr/>
        </p:nvSpPr>
        <p:spPr>
          <a:xfrm>
            <a:off x="710380" y="332909"/>
            <a:ext cx="267832" cy="335140"/>
          </a:xfrm>
          <a:custGeom>
            <a:avLst/>
            <a:gdLst/>
            <a:ahLst/>
            <a:cxnLst/>
            <a:rect l="0" t="0" r="r" b="b"/>
            <a:pathLst>
              <a:path w="267832" h="335140">
                <a:moveTo>
                  <a:pt x="13226" y="89592"/>
                </a:moveTo>
                <a:cubicBezTo>
                  <a:pt x="158715" y="89592"/>
                  <a:pt x="158715" y="89592"/>
                  <a:pt x="158715" y="89592"/>
                </a:cubicBezTo>
                <a:cubicBezTo>
                  <a:pt x="158715" y="159274"/>
                  <a:pt x="158715" y="159274"/>
                  <a:pt x="158715" y="159274"/>
                </a:cubicBezTo>
                <a:cubicBezTo>
                  <a:pt x="13226" y="159274"/>
                  <a:pt x="13226" y="159274"/>
                  <a:pt x="13226" y="159274"/>
                </a:cubicBezTo>
                <a:cubicBezTo>
                  <a:pt x="6613" y="159274"/>
                  <a:pt x="0" y="152638"/>
                  <a:pt x="0" y="146002"/>
                </a:cubicBezTo>
                <a:cubicBezTo>
                  <a:pt x="0" y="102865"/>
                  <a:pt x="0" y="102865"/>
                  <a:pt x="0" y="102865"/>
                </a:cubicBezTo>
                <a:cubicBezTo>
                  <a:pt x="0" y="96228"/>
                  <a:pt x="6613" y="89592"/>
                  <a:pt x="13226" y="89592"/>
                </a:cubicBezTo>
                <a:close/>
                <a:moveTo>
                  <a:pt x="191781" y="298640"/>
                </a:moveTo>
                <a:cubicBezTo>
                  <a:pt x="267832" y="298640"/>
                  <a:pt x="267832" y="298640"/>
                  <a:pt x="267832" y="298640"/>
                </a:cubicBezTo>
                <a:cubicBezTo>
                  <a:pt x="267832" y="325185"/>
                  <a:pt x="267832" y="325185"/>
                  <a:pt x="267832" y="325185"/>
                </a:cubicBezTo>
                <a:cubicBezTo>
                  <a:pt x="191781" y="325185"/>
                  <a:pt x="191781" y="325185"/>
                  <a:pt x="191781" y="325185"/>
                </a:cubicBezTo>
                <a:cubicBezTo>
                  <a:pt x="191781" y="298640"/>
                  <a:pt x="191781" y="298640"/>
                  <a:pt x="191781" y="298640"/>
                </a:cubicBezTo>
                <a:close/>
                <a:moveTo>
                  <a:pt x="175248" y="325185"/>
                </a:moveTo>
                <a:cubicBezTo>
                  <a:pt x="175248" y="335140"/>
                  <a:pt x="175248" y="335140"/>
                  <a:pt x="175248" y="335140"/>
                </a:cubicBezTo>
                <a:cubicBezTo>
                  <a:pt x="95890" y="335140"/>
                  <a:pt x="95890" y="335140"/>
                  <a:pt x="95890" y="335140"/>
                </a:cubicBezTo>
                <a:cubicBezTo>
                  <a:pt x="95890" y="325185"/>
                  <a:pt x="95890" y="325185"/>
                  <a:pt x="95890" y="325185"/>
                </a:cubicBezTo>
                <a:cubicBezTo>
                  <a:pt x="0" y="325185"/>
                  <a:pt x="0" y="325185"/>
                  <a:pt x="0" y="325185"/>
                </a:cubicBezTo>
                <a:cubicBezTo>
                  <a:pt x="0" y="298640"/>
                  <a:pt x="0" y="298640"/>
                  <a:pt x="0" y="298640"/>
                </a:cubicBezTo>
                <a:cubicBezTo>
                  <a:pt x="95890" y="298640"/>
                  <a:pt x="95890" y="298640"/>
                  <a:pt x="95890" y="298640"/>
                </a:cubicBezTo>
                <a:cubicBezTo>
                  <a:pt x="95890" y="288685"/>
                  <a:pt x="95890" y="288685"/>
                  <a:pt x="95890" y="288685"/>
                </a:cubicBezTo>
                <a:cubicBezTo>
                  <a:pt x="125650" y="288685"/>
                  <a:pt x="125650" y="288685"/>
                  <a:pt x="125650" y="288685"/>
                </a:cubicBezTo>
                <a:cubicBezTo>
                  <a:pt x="125650" y="252185"/>
                  <a:pt x="125650" y="252185"/>
                  <a:pt x="125650" y="252185"/>
                </a:cubicBezTo>
                <a:cubicBezTo>
                  <a:pt x="13226" y="252185"/>
                  <a:pt x="13226" y="252185"/>
                  <a:pt x="13226" y="252185"/>
                </a:cubicBezTo>
                <a:cubicBezTo>
                  <a:pt x="6613" y="252185"/>
                  <a:pt x="0" y="245548"/>
                  <a:pt x="0" y="238912"/>
                </a:cubicBezTo>
                <a:cubicBezTo>
                  <a:pt x="0" y="192457"/>
                  <a:pt x="0" y="192457"/>
                  <a:pt x="0" y="192457"/>
                </a:cubicBezTo>
                <a:cubicBezTo>
                  <a:pt x="0" y="185820"/>
                  <a:pt x="6613" y="179184"/>
                  <a:pt x="13226" y="179184"/>
                </a:cubicBezTo>
                <a:cubicBezTo>
                  <a:pt x="158715" y="179184"/>
                  <a:pt x="158715" y="179184"/>
                  <a:pt x="158715" y="179184"/>
                </a:cubicBezTo>
                <a:cubicBezTo>
                  <a:pt x="158715" y="252185"/>
                  <a:pt x="158715" y="252185"/>
                  <a:pt x="158715" y="252185"/>
                </a:cubicBezTo>
                <a:cubicBezTo>
                  <a:pt x="145489" y="252185"/>
                  <a:pt x="145489" y="252185"/>
                  <a:pt x="145489" y="252185"/>
                </a:cubicBezTo>
                <a:cubicBezTo>
                  <a:pt x="145489" y="288685"/>
                  <a:pt x="145489" y="288685"/>
                  <a:pt x="145489" y="288685"/>
                </a:cubicBezTo>
                <a:cubicBezTo>
                  <a:pt x="175248" y="288685"/>
                  <a:pt x="175248" y="288685"/>
                  <a:pt x="175248" y="288685"/>
                </a:cubicBezTo>
                <a:cubicBezTo>
                  <a:pt x="175248" y="298640"/>
                  <a:pt x="175248" y="298640"/>
                  <a:pt x="175248" y="298640"/>
                </a:cubicBezTo>
                <a:cubicBezTo>
                  <a:pt x="175248" y="325185"/>
                  <a:pt x="175248" y="325185"/>
                  <a:pt x="175248" y="325185"/>
                </a:cubicBezTo>
                <a:close/>
                <a:moveTo>
                  <a:pt x="13226" y="0"/>
                </a:moveTo>
                <a:cubicBezTo>
                  <a:pt x="158715" y="0"/>
                  <a:pt x="158715" y="0"/>
                  <a:pt x="158715" y="0"/>
                </a:cubicBezTo>
                <a:cubicBezTo>
                  <a:pt x="158715" y="69683"/>
                  <a:pt x="158715" y="69683"/>
                  <a:pt x="158715" y="69683"/>
                </a:cubicBezTo>
                <a:cubicBezTo>
                  <a:pt x="13226" y="69683"/>
                  <a:pt x="13226" y="69683"/>
                  <a:pt x="13226" y="69683"/>
                </a:cubicBezTo>
                <a:cubicBezTo>
                  <a:pt x="6613" y="69683"/>
                  <a:pt x="0" y="63046"/>
                  <a:pt x="0" y="56410"/>
                </a:cubicBezTo>
                <a:cubicBezTo>
                  <a:pt x="0" y="13273"/>
                  <a:pt x="0" y="13273"/>
                  <a:pt x="0" y="13273"/>
                </a:cubicBezTo>
                <a:cubicBezTo>
                  <a:pt x="0" y="6636"/>
                  <a:pt x="6613" y="0"/>
                  <a:pt x="13226" y="0"/>
                </a:cubicBezTo>
                <a:close/>
                <a:moveTo>
                  <a:pt x="175248" y="179184"/>
                </a:moveTo>
                <a:cubicBezTo>
                  <a:pt x="175248" y="252185"/>
                  <a:pt x="175248" y="252185"/>
                  <a:pt x="175248" y="252185"/>
                </a:cubicBezTo>
                <a:cubicBezTo>
                  <a:pt x="254606" y="252185"/>
                  <a:pt x="254606" y="252185"/>
                  <a:pt x="254606" y="252185"/>
                </a:cubicBezTo>
                <a:cubicBezTo>
                  <a:pt x="261219" y="252185"/>
                  <a:pt x="267832" y="245548"/>
                  <a:pt x="267832" y="238912"/>
                </a:cubicBezTo>
                <a:cubicBezTo>
                  <a:pt x="267832" y="192457"/>
                  <a:pt x="267832" y="192457"/>
                  <a:pt x="267832" y="192457"/>
                </a:cubicBezTo>
                <a:cubicBezTo>
                  <a:pt x="267832" y="185820"/>
                  <a:pt x="261219" y="179184"/>
                  <a:pt x="254606" y="179184"/>
                </a:cubicBezTo>
                <a:cubicBezTo>
                  <a:pt x="175248" y="179184"/>
                  <a:pt x="175248" y="179184"/>
                  <a:pt x="175248" y="179184"/>
                </a:cubicBezTo>
                <a:close/>
                <a:moveTo>
                  <a:pt x="195088" y="26546"/>
                </a:moveTo>
                <a:cubicBezTo>
                  <a:pt x="228153" y="26546"/>
                  <a:pt x="228153" y="26546"/>
                  <a:pt x="228153" y="26546"/>
                </a:cubicBezTo>
                <a:cubicBezTo>
                  <a:pt x="228153" y="43137"/>
                  <a:pt x="228153" y="43137"/>
                  <a:pt x="228153" y="43137"/>
                </a:cubicBezTo>
                <a:cubicBezTo>
                  <a:pt x="195088" y="43137"/>
                  <a:pt x="195088" y="43137"/>
                  <a:pt x="195088" y="43137"/>
                </a:cubicBezTo>
                <a:cubicBezTo>
                  <a:pt x="195088" y="26546"/>
                  <a:pt x="195088" y="26546"/>
                  <a:pt x="195088" y="26546"/>
                </a:cubicBezTo>
                <a:close/>
                <a:moveTo>
                  <a:pt x="195088" y="209048"/>
                </a:moveTo>
                <a:cubicBezTo>
                  <a:pt x="228153" y="209048"/>
                  <a:pt x="228153" y="209048"/>
                  <a:pt x="228153" y="209048"/>
                </a:cubicBezTo>
                <a:cubicBezTo>
                  <a:pt x="228153" y="222321"/>
                  <a:pt x="228153" y="222321"/>
                  <a:pt x="228153" y="222321"/>
                </a:cubicBezTo>
                <a:cubicBezTo>
                  <a:pt x="195088" y="222321"/>
                  <a:pt x="195088" y="222321"/>
                  <a:pt x="195088" y="222321"/>
                </a:cubicBezTo>
                <a:cubicBezTo>
                  <a:pt x="195088" y="209048"/>
                  <a:pt x="195088" y="209048"/>
                  <a:pt x="195088" y="209048"/>
                </a:cubicBezTo>
                <a:close/>
                <a:moveTo>
                  <a:pt x="195088" y="116138"/>
                </a:moveTo>
                <a:cubicBezTo>
                  <a:pt x="228153" y="116138"/>
                  <a:pt x="228153" y="116138"/>
                  <a:pt x="228153" y="116138"/>
                </a:cubicBezTo>
                <a:cubicBezTo>
                  <a:pt x="228153" y="132729"/>
                  <a:pt x="228153" y="132729"/>
                  <a:pt x="228153" y="132729"/>
                </a:cubicBezTo>
                <a:cubicBezTo>
                  <a:pt x="195088" y="132729"/>
                  <a:pt x="195088" y="132729"/>
                  <a:pt x="195088" y="132729"/>
                </a:cubicBezTo>
                <a:cubicBezTo>
                  <a:pt x="195088" y="116138"/>
                  <a:pt x="195088" y="116138"/>
                  <a:pt x="195088" y="116138"/>
                </a:cubicBezTo>
                <a:close/>
                <a:moveTo>
                  <a:pt x="175248" y="0"/>
                </a:moveTo>
                <a:cubicBezTo>
                  <a:pt x="175248" y="69683"/>
                  <a:pt x="175248" y="69683"/>
                  <a:pt x="175248" y="69683"/>
                </a:cubicBezTo>
                <a:cubicBezTo>
                  <a:pt x="254606" y="69683"/>
                  <a:pt x="254606" y="69683"/>
                  <a:pt x="254606" y="69683"/>
                </a:cubicBezTo>
                <a:cubicBezTo>
                  <a:pt x="261219" y="69683"/>
                  <a:pt x="267832" y="63046"/>
                  <a:pt x="267832" y="56410"/>
                </a:cubicBezTo>
                <a:cubicBezTo>
                  <a:pt x="267832" y="13273"/>
                  <a:pt x="267832" y="13273"/>
                  <a:pt x="267832" y="13273"/>
                </a:cubicBezTo>
                <a:cubicBezTo>
                  <a:pt x="267832" y="6636"/>
                  <a:pt x="261219" y="0"/>
                  <a:pt x="254606" y="0"/>
                </a:cubicBezTo>
                <a:cubicBezTo>
                  <a:pt x="175248" y="0"/>
                  <a:pt x="175248" y="0"/>
                  <a:pt x="175248" y="0"/>
                </a:cubicBezTo>
                <a:close/>
                <a:moveTo>
                  <a:pt x="175248" y="89592"/>
                </a:moveTo>
                <a:cubicBezTo>
                  <a:pt x="175248" y="159274"/>
                  <a:pt x="175248" y="159274"/>
                  <a:pt x="175248" y="159274"/>
                </a:cubicBezTo>
                <a:cubicBezTo>
                  <a:pt x="254606" y="159274"/>
                  <a:pt x="254606" y="159274"/>
                  <a:pt x="254606" y="159274"/>
                </a:cubicBezTo>
                <a:cubicBezTo>
                  <a:pt x="261219" y="159274"/>
                  <a:pt x="267832" y="152638"/>
                  <a:pt x="267832" y="146002"/>
                </a:cubicBezTo>
                <a:cubicBezTo>
                  <a:pt x="267832" y="102865"/>
                  <a:pt x="267832" y="102865"/>
                  <a:pt x="267832" y="102865"/>
                </a:cubicBezTo>
                <a:cubicBezTo>
                  <a:pt x="267832" y="96228"/>
                  <a:pt x="261219" y="89592"/>
                  <a:pt x="254606" y="89592"/>
                </a:cubicBezTo>
                <a:lnTo>
                  <a:pt x="175248" y="89592"/>
                </a:lnTo>
                <a:close/>
              </a:path>
            </a:pathLst>
          </a:custGeom>
          <a:solidFill>
            <a:srgbClr val="1C50A2"/>
          </a:soli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lumMod val="65000"/>
                  <a:lumOff val="35000"/>
                </a:srgbClr>
              </a:solidFill>
            </a:endParaRPr>
          </a:p>
        </p:txBody>
      </p:sp>
      <p:pic>
        <p:nvPicPr>
          <p:cNvPr id="3" name="图片 2">
            <a:extLst>
              <a:ext uri="{FF2B5EF4-FFF2-40B4-BE49-F238E27FC236}">
                <a16:creationId xmlns:a16="http://schemas.microsoft.com/office/drawing/2014/main" id="{84210344-5003-470C-9451-FFB0F476477D}"/>
              </a:ext>
            </a:extLst>
          </p:cNvPr>
          <p:cNvPicPr>
            <a:picLocks noChangeAspect="1"/>
          </p:cNvPicPr>
          <p:nvPr/>
        </p:nvPicPr>
        <p:blipFill>
          <a:blip r:embed="rId2"/>
          <a:stretch>
            <a:fillRect/>
          </a:stretch>
        </p:blipFill>
        <p:spPr>
          <a:xfrm>
            <a:off x="978212" y="897986"/>
            <a:ext cx="9184994" cy="5563057"/>
          </a:xfrm>
          <a:prstGeom prst="rect">
            <a:avLst/>
          </a:prstGeom>
        </p:spPr>
      </p:pic>
      <p:sp>
        <p:nvSpPr>
          <p:cNvPr id="11" name="文本框 10">
            <a:extLst>
              <a:ext uri="{FF2B5EF4-FFF2-40B4-BE49-F238E27FC236}">
                <a16:creationId xmlns:a16="http://schemas.microsoft.com/office/drawing/2014/main" id="{543D1F02-E3CF-4DDD-817B-0E030B5442AF}"/>
              </a:ext>
            </a:extLst>
          </p:cNvPr>
          <p:cNvSpPr txBox="1"/>
          <p:nvPr/>
        </p:nvSpPr>
        <p:spPr>
          <a:xfrm>
            <a:off x="10419761" y="1451728"/>
            <a:ext cx="1772239" cy="2031325"/>
          </a:xfrm>
          <a:prstGeom prst="rect">
            <a:avLst/>
          </a:prstGeom>
          <a:noFill/>
        </p:spPr>
        <p:txBody>
          <a:bodyPr wrap="square" rtlCol="0">
            <a:spAutoFit/>
          </a:bodyPr>
          <a:lstStyle/>
          <a:p>
            <a:r>
              <a:rPr lang="zh-CN" altLang="en-US" dirty="0"/>
              <a:t>矩阵的运算</a:t>
            </a:r>
            <a:endParaRPr lang="en-US" altLang="zh-CN" dirty="0"/>
          </a:p>
          <a:p>
            <a:endParaRPr lang="en-US" altLang="zh-CN" dirty="0"/>
          </a:p>
          <a:p>
            <a:r>
              <a:rPr lang="zh-CN" altLang="en-US" dirty="0"/>
              <a:t>其实也像注意力机制</a:t>
            </a:r>
            <a:endParaRPr lang="en-US" altLang="zh-CN" dirty="0"/>
          </a:p>
          <a:p>
            <a:r>
              <a:rPr lang="zh-CN" altLang="en-US" dirty="0"/>
              <a:t>这样卷积其实不一定是个方形的。</a:t>
            </a:r>
          </a:p>
        </p:txBody>
      </p:sp>
    </p:spTree>
    <p:extLst>
      <p:ext uri="{BB962C8B-B14F-4D97-AF65-F5344CB8AC3E}">
        <p14:creationId xmlns:p14="http://schemas.microsoft.com/office/powerpoint/2010/main" val="2450558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06283" y="171919"/>
            <a:ext cx="670385" cy="604428"/>
            <a:chOff x="5424755" y="1340768"/>
            <a:chExt cx="670560" cy="604586"/>
          </a:xfrm>
        </p:grpSpPr>
        <p:grpSp>
          <p:nvGrpSpPr>
            <p:cNvPr id="39" name="组合 38"/>
            <p:cNvGrpSpPr/>
            <p:nvPr/>
          </p:nvGrpSpPr>
          <p:grpSpPr>
            <a:xfrm>
              <a:off x="5424755" y="1340768"/>
              <a:ext cx="670560" cy="604586"/>
              <a:chOff x="3720691" y="2824413"/>
              <a:chExt cx="1341120" cy="1209172"/>
            </a:xfrm>
          </p:grpSpPr>
          <p:sp>
            <p:nvSpPr>
              <p:cNvPr id="41" name="Freeform 5"/>
              <p:cNvSpPr/>
              <p:nvPr/>
            </p:nvSpPr>
            <p:spPr>
              <a:xfrm rot="1855731">
                <a:off x="3720691" y="2824413"/>
                <a:ext cx="1341120" cy="1209172"/>
              </a:xfrm>
              <a:custGeom>
                <a:avLst/>
                <a:gdLst/>
                <a:ahLst/>
                <a:cxnLst/>
                <a:rect l="0" t="0" r="r" b="b"/>
                <a:pathLst>
                  <a:path w="1341120" h="1209172">
                    <a:moveTo>
                      <a:pt x="1052828" y="1144413"/>
                    </a:moveTo>
                    <a:cubicBezTo>
                      <a:pt x="1041571" y="1163198"/>
                      <a:pt x="1025908" y="1179511"/>
                      <a:pt x="1005840" y="1191376"/>
                    </a:cubicBezTo>
                    <a:cubicBezTo>
                      <a:pt x="984793" y="1203734"/>
                      <a:pt x="961789" y="1209172"/>
                      <a:pt x="938784" y="1208678"/>
                    </a:cubicBezTo>
                    <a:lnTo>
                      <a:pt x="399399" y="1208678"/>
                    </a:lnTo>
                    <a:cubicBezTo>
                      <a:pt x="377863" y="1208678"/>
                      <a:pt x="355348" y="1203240"/>
                      <a:pt x="335280" y="1191376"/>
                    </a:cubicBezTo>
                    <a:cubicBezTo>
                      <a:pt x="315212" y="1179511"/>
                      <a:pt x="299060" y="1163198"/>
                      <a:pt x="288292" y="1143918"/>
                    </a:cubicBezTo>
                    <a:lnTo>
                      <a:pt x="17621" y="670334"/>
                    </a:lnTo>
                    <a:cubicBezTo>
                      <a:pt x="6363" y="651055"/>
                      <a:pt x="0" y="628809"/>
                      <a:pt x="0" y="604586"/>
                    </a:cubicBezTo>
                    <a:cubicBezTo>
                      <a:pt x="0" y="580363"/>
                      <a:pt x="6363" y="558117"/>
                      <a:pt x="17621" y="538344"/>
                    </a:cubicBezTo>
                    <a:lnTo>
                      <a:pt x="287313" y="66737"/>
                    </a:lnTo>
                    <a:cubicBezTo>
                      <a:pt x="298571" y="47457"/>
                      <a:pt x="314723" y="30155"/>
                      <a:pt x="335280" y="18291"/>
                    </a:cubicBezTo>
                    <a:cubicBezTo>
                      <a:pt x="354369" y="6921"/>
                      <a:pt x="375416" y="989"/>
                      <a:pt x="396462" y="494"/>
                    </a:cubicBezTo>
                    <a:lnTo>
                      <a:pt x="937805" y="494"/>
                    </a:lnTo>
                    <a:cubicBezTo>
                      <a:pt x="960810" y="0"/>
                      <a:pt x="984304" y="5438"/>
                      <a:pt x="1005840" y="18291"/>
                    </a:cubicBezTo>
                    <a:cubicBezTo>
                      <a:pt x="1025908" y="29661"/>
                      <a:pt x="1042060" y="45974"/>
                      <a:pt x="1052828" y="65254"/>
                    </a:cubicBezTo>
                    <a:lnTo>
                      <a:pt x="1322521" y="536861"/>
                    </a:lnTo>
                    <a:cubicBezTo>
                      <a:pt x="1334268" y="556634"/>
                      <a:pt x="1341120" y="579869"/>
                      <a:pt x="1341120" y="604586"/>
                    </a:cubicBezTo>
                    <a:cubicBezTo>
                      <a:pt x="1341120" y="629798"/>
                      <a:pt x="1334268" y="653032"/>
                      <a:pt x="1322031" y="672806"/>
                    </a:cubicBezTo>
                    <a:lnTo>
                      <a:pt x="1052828" y="1144413"/>
                    </a:lnTo>
                    <a:close/>
                  </a:path>
                </a:pathLst>
              </a:custGeom>
              <a:gradFill>
                <a:gsLst>
                  <a:gs pos="0">
                    <a:srgbClr val="D3D3D3"/>
                  </a:gs>
                  <a:gs pos="100000">
                    <a:srgbClr val="F9F9F9"/>
                  </a:gs>
                </a:gsLst>
                <a:lin ang="16200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sp>
            <p:nvSpPr>
              <p:cNvPr id="42" name="Freeform 5"/>
              <p:cNvSpPr/>
              <p:nvPr/>
            </p:nvSpPr>
            <p:spPr>
              <a:xfrm rot="1855731">
                <a:off x="3764581" y="2863367"/>
                <a:ext cx="1264630" cy="1140208"/>
              </a:xfrm>
              <a:custGeom>
                <a:avLst/>
                <a:gdLst/>
                <a:ahLst/>
                <a:cxnLst/>
                <a:rect l="0" t="0" r="r" b="b"/>
                <a:pathLst>
                  <a:path w="1264630" h="1140208">
                    <a:moveTo>
                      <a:pt x="992781" y="1079142"/>
                    </a:moveTo>
                    <a:cubicBezTo>
                      <a:pt x="982165" y="1096856"/>
                      <a:pt x="967396" y="1112239"/>
                      <a:pt x="948473" y="1123427"/>
                    </a:cubicBezTo>
                    <a:cubicBezTo>
                      <a:pt x="928626" y="1135080"/>
                      <a:pt x="906934" y="1140208"/>
                      <a:pt x="885241" y="1139742"/>
                    </a:cubicBezTo>
                    <a:lnTo>
                      <a:pt x="376620" y="1139742"/>
                    </a:lnTo>
                    <a:cubicBezTo>
                      <a:pt x="356312" y="1139742"/>
                      <a:pt x="335081" y="1134614"/>
                      <a:pt x="316158" y="1123427"/>
                    </a:cubicBezTo>
                    <a:cubicBezTo>
                      <a:pt x="297234" y="1112239"/>
                      <a:pt x="282003" y="1096856"/>
                      <a:pt x="271849" y="1078676"/>
                    </a:cubicBezTo>
                    <a:lnTo>
                      <a:pt x="16616" y="632102"/>
                    </a:lnTo>
                    <a:cubicBezTo>
                      <a:pt x="6000" y="613922"/>
                      <a:pt x="0" y="592945"/>
                      <a:pt x="0" y="570104"/>
                    </a:cubicBezTo>
                    <a:cubicBezTo>
                      <a:pt x="0" y="547263"/>
                      <a:pt x="6000" y="526286"/>
                      <a:pt x="16616" y="507640"/>
                    </a:cubicBezTo>
                    <a:lnTo>
                      <a:pt x="270926" y="62931"/>
                    </a:lnTo>
                    <a:cubicBezTo>
                      <a:pt x="281542" y="44751"/>
                      <a:pt x="296773" y="28435"/>
                      <a:pt x="316158" y="17248"/>
                    </a:cubicBezTo>
                    <a:cubicBezTo>
                      <a:pt x="334158" y="6526"/>
                      <a:pt x="354004" y="932"/>
                      <a:pt x="373850" y="466"/>
                    </a:cubicBezTo>
                    <a:lnTo>
                      <a:pt x="884318" y="466"/>
                    </a:lnTo>
                    <a:cubicBezTo>
                      <a:pt x="906010" y="0"/>
                      <a:pt x="928165" y="5128"/>
                      <a:pt x="948473" y="17248"/>
                    </a:cubicBezTo>
                    <a:cubicBezTo>
                      <a:pt x="967396" y="27969"/>
                      <a:pt x="982627" y="43352"/>
                      <a:pt x="992781" y="61532"/>
                    </a:cubicBezTo>
                    <a:lnTo>
                      <a:pt x="1247091" y="506241"/>
                    </a:lnTo>
                    <a:cubicBezTo>
                      <a:pt x="1258168" y="524887"/>
                      <a:pt x="1264630" y="546796"/>
                      <a:pt x="1264630" y="570104"/>
                    </a:cubicBezTo>
                    <a:cubicBezTo>
                      <a:pt x="1264630" y="593878"/>
                      <a:pt x="1258168" y="615787"/>
                      <a:pt x="1246630" y="634433"/>
                    </a:cubicBezTo>
                    <a:lnTo>
                      <a:pt x="992781" y="1079142"/>
                    </a:lnTo>
                    <a:close/>
                  </a:path>
                </a:pathLst>
              </a:custGeom>
              <a:gradFill>
                <a:gsLst>
                  <a:gs pos="0">
                    <a:srgbClr val="D3D3D3"/>
                  </a:gs>
                  <a:gs pos="100000">
                    <a:srgbClr val="F9F9F9"/>
                  </a:gs>
                </a:gsLst>
                <a:lin ang="21594000" scaled="0"/>
              </a:gra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0" name="Freeform 5"/>
            <p:cNvSpPr/>
            <p:nvPr/>
          </p:nvSpPr>
          <p:spPr>
            <a:xfrm rot="1855731">
              <a:off x="5470180" y="1383052"/>
              <a:ext cx="576760" cy="520015"/>
            </a:xfrm>
            <a:custGeom>
              <a:avLst/>
              <a:gdLst/>
              <a:ahLst/>
              <a:cxnLst/>
              <a:rect l="0" t="0" r="r" b="b"/>
              <a:pathLst>
                <a:path w="576760" h="520015">
                  <a:moveTo>
                    <a:pt x="452778" y="492165"/>
                  </a:moveTo>
                  <a:cubicBezTo>
                    <a:pt x="447936" y="500243"/>
                    <a:pt x="441200" y="507259"/>
                    <a:pt x="432570" y="512361"/>
                  </a:cubicBezTo>
                  <a:cubicBezTo>
                    <a:pt x="423519" y="517676"/>
                    <a:pt x="413625" y="520015"/>
                    <a:pt x="403732" y="519802"/>
                  </a:cubicBezTo>
                  <a:lnTo>
                    <a:pt x="171765" y="519802"/>
                  </a:lnTo>
                  <a:cubicBezTo>
                    <a:pt x="162503" y="519802"/>
                    <a:pt x="152820" y="517464"/>
                    <a:pt x="144190" y="512361"/>
                  </a:cubicBezTo>
                  <a:cubicBezTo>
                    <a:pt x="135560" y="507259"/>
                    <a:pt x="128613" y="500243"/>
                    <a:pt x="123982" y="491952"/>
                  </a:cubicBezTo>
                  <a:lnTo>
                    <a:pt x="7578" y="288283"/>
                  </a:lnTo>
                  <a:cubicBezTo>
                    <a:pt x="2736" y="279992"/>
                    <a:pt x="0" y="270425"/>
                    <a:pt x="0" y="260008"/>
                  </a:cubicBezTo>
                  <a:cubicBezTo>
                    <a:pt x="0" y="249590"/>
                    <a:pt x="2736" y="240023"/>
                    <a:pt x="7578" y="231519"/>
                  </a:cubicBezTo>
                  <a:lnTo>
                    <a:pt x="123561" y="28701"/>
                  </a:lnTo>
                  <a:cubicBezTo>
                    <a:pt x="128403" y="20409"/>
                    <a:pt x="135349" y="12968"/>
                    <a:pt x="144190" y="7866"/>
                  </a:cubicBezTo>
                  <a:cubicBezTo>
                    <a:pt x="152399" y="2976"/>
                    <a:pt x="161451" y="425"/>
                    <a:pt x="170502" y="213"/>
                  </a:cubicBezTo>
                  <a:lnTo>
                    <a:pt x="403311" y="213"/>
                  </a:lnTo>
                  <a:cubicBezTo>
                    <a:pt x="413204" y="0"/>
                    <a:pt x="423308" y="2339"/>
                    <a:pt x="432570" y="7866"/>
                  </a:cubicBezTo>
                  <a:cubicBezTo>
                    <a:pt x="441200" y="12756"/>
                    <a:pt x="448147" y="19772"/>
                    <a:pt x="452778" y="28063"/>
                  </a:cubicBezTo>
                  <a:lnTo>
                    <a:pt x="568761" y="230882"/>
                  </a:lnTo>
                  <a:cubicBezTo>
                    <a:pt x="573813" y="239385"/>
                    <a:pt x="576760" y="249378"/>
                    <a:pt x="576760" y="260008"/>
                  </a:cubicBezTo>
                  <a:cubicBezTo>
                    <a:pt x="576760" y="270850"/>
                    <a:pt x="573813" y="280842"/>
                    <a:pt x="568551" y="289346"/>
                  </a:cubicBezTo>
                  <a:lnTo>
                    <a:pt x="452778" y="492165"/>
                  </a:lnTo>
                  <a:close/>
                </a:path>
              </a:pathLst>
            </a:custGeom>
            <a:noFill/>
            <a:ln w="9525" cap="flat">
              <a:solidFill>
                <a:srgbClr val="414455"/>
              </a:solidFill>
              <a:prstDash val="sysDash"/>
              <a:miter/>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solidFill>
              </a:endParaRPr>
            </a:p>
          </p:txBody>
        </p:sp>
      </p:grpSp>
      <p:sp>
        <p:nvSpPr>
          <p:cNvPr id="43" name="文本框 9"/>
          <p:cNvSpPr txBox="1"/>
          <p:nvPr/>
        </p:nvSpPr>
        <p:spPr>
          <a:xfrm>
            <a:off x="1262021" y="304005"/>
            <a:ext cx="2798379" cy="344170"/>
          </a:xfrm>
          <a:prstGeom prst="rect">
            <a:avLst/>
          </a:prstGeom>
          <a:noFill/>
        </p:spPr>
        <p:txBody>
          <a:bodyPr wrap="square" lIns="68561" tIns="34280" rIns="68561" bIns="34280">
            <a:spAutoFit/>
          </a:bodyPr>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pPr marL="0" lvl="1"/>
            <a:r>
              <a:rPr lang="zh-CN" dirty="0">
                <a:solidFill>
                  <a:srgbClr val="414455"/>
                </a:solidFill>
                <a:latin typeface="微软雅黑"/>
              </a:rPr>
              <a:t>模型应用</a:t>
            </a:r>
          </a:p>
        </p:txBody>
      </p:sp>
      <p:sp>
        <p:nvSpPr>
          <p:cNvPr id="44" name="Freeform 126"/>
          <p:cNvSpPr/>
          <p:nvPr/>
        </p:nvSpPr>
        <p:spPr>
          <a:xfrm>
            <a:off x="710380" y="332909"/>
            <a:ext cx="267832" cy="335140"/>
          </a:xfrm>
          <a:custGeom>
            <a:avLst/>
            <a:gdLst/>
            <a:ahLst/>
            <a:cxnLst/>
            <a:rect l="0" t="0" r="r" b="b"/>
            <a:pathLst>
              <a:path w="267832" h="335140">
                <a:moveTo>
                  <a:pt x="13226" y="89592"/>
                </a:moveTo>
                <a:cubicBezTo>
                  <a:pt x="158715" y="89592"/>
                  <a:pt x="158715" y="89592"/>
                  <a:pt x="158715" y="89592"/>
                </a:cubicBezTo>
                <a:cubicBezTo>
                  <a:pt x="158715" y="159274"/>
                  <a:pt x="158715" y="159274"/>
                  <a:pt x="158715" y="159274"/>
                </a:cubicBezTo>
                <a:cubicBezTo>
                  <a:pt x="13226" y="159274"/>
                  <a:pt x="13226" y="159274"/>
                  <a:pt x="13226" y="159274"/>
                </a:cubicBezTo>
                <a:cubicBezTo>
                  <a:pt x="6613" y="159274"/>
                  <a:pt x="0" y="152638"/>
                  <a:pt x="0" y="146002"/>
                </a:cubicBezTo>
                <a:cubicBezTo>
                  <a:pt x="0" y="102865"/>
                  <a:pt x="0" y="102865"/>
                  <a:pt x="0" y="102865"/>
                </a:cubicBezTo>
                <a:cubicBezTo>
                  <a:pt x="0" y="96228"/>
                  <a:pt x="6613" y="89592"/>
                  <a:pt x="13226" y="89592"/>
                </a:cubicBezTo>
                <a:close/>
                <a:moveTo>
                  <a:pt x="191781" y="298640"/>
                </a:moveTo>
                <a:cubicBezTo>
                  <a:pt x="267832" y="298640"/>
                  <a:pt x="267832" y="298640"/>
                  <a:pt x="267832" y="298640"/>
                </a:cubicBezTo>
                <a:cubicBezTo>
                  <a:pt x="267832" y="325185"/>
                  <a:pt x="267832" y="325185"/>
                  <a:pt x="267832" y="325185"/>
                </a:cubicBezTo>
                <a:cubicBezTo>
                  <a:pt x="191781" y="325185"/>
                  <a:pt x="191781" y="325185"/>
                  <a:pt x="191781" y="325185"/>
                </a:cubicBezTo>
                <a:cubicBezTo>
                  <a:pt x="191781" y="298640"/>
                  <a:pt x="191781" y="298640"/>
                  <a:pt x="191781" y="298640"/>
                </a:cubicBezTo>
                <a:close/>
                <a:moveTo>
                  <a:pt x="175248" y="325185"/>
                </a:moveTo>
                <a:cubicBezTo>
                  <a:pt x="175248" y="335140"/>
                  <a:pt x="175248" y="335140"/>
                  <a:pt x="175248" y="335140"/>
                </a:cubicBezTo>
                <a:cubicBezTo>
                  <a:pt x="95890" y="335140"/>
                  <a:pt x="95890" y="335140"/>
                  <a:pt x="95890" y="335140"/>
                </a:cubicBezTo>
                <a:cubicBezTo>
                  <a:pt x="95890" y="325185"/>
                  <a:pt x="95890" y="325185"/>
                  <a:pt x="95890" y="325185"/>
                </a:cubicBezTo>
                <a:cubicBezTo>
                  <a:pt x="0" y="325185"/>
                  <a:pt x="0" y="325185"/>
                  <a:pt x="0" y="325185"/>
                </a:cubicBezTo>
                <a:cubicBezTo>
                  <a:pt x="0" y="298640"/>
                  <a:pt x="0" y="298640"/>
                  <a:pt x="0" y="298640"/>
                </a:cubicBezTo>
                <a:cubicBezTo>
                  <a:pt x="95890" y="298640"/>
                  <a:pt x="95890" y="298640"/>
                  <a:pt x="95890" y="298640"/>
                </a:cubicBezTo>
                <a:cubicBezTo>
                  <a:pt x="95890" y="288685"/>
                  <a:pt x="95890" y="288685"/>
                  <a:pt x="95890" y="288685"/>
                </a:cubicBezTo>
                <a:cubicBezTo>
                  <a:pt x="125650" y="288685"/>
                  <a:pt x="125650" y="288685"/>
                  <a:pt x="125650" y="288685"/>
                </a:cubicBezTo>
                <a:cubicBezTo>
                  <a:pt x="125650" y="252185"/>
                  <a:pt x="125650" y="252185"/>
                  <a:pt x="125650" y="252185"/>
                </a:cubicBezTo>
                <a:cubicBezTo>
                  <a:pt x="13226" y="252185"/>
                  <a:pt x="13226" y="252185"/>
                  <a:pt x="13226" y="252185"/>
                </a:cubicBezTo>
                <a:cubicBezTo>
                  <a:pt x="6613" y="252185"/>
                  <a:pt x="0" y="245548"/>
                  <a:pt x="0" y="238912"/>
                </a:cubicBezTo>
                <a:cubicBezTo>
                  <a:pt x="0" y="192457"/>
                  <a:pt x="0" y="192457"/>
                  <a:pt x="0" y="192457"/>
                </a:cubicBezTo>
                <a:cubicBezTo>
                  <a:pt x="0" y="185820"/>
                  <a:pt x="6613" y="179184"/>
                  <a:pt x="13226" y="179184"/>
                </a:cubicBezTo>
                <a:cubicBezTo>
                  <a:pt x="158715" y="179184"/>
                  <a:pt x="158715" y="179184"/>
                  <a:pt x="158715" y="179184"/>
                </a:cubicBezTo>
                <a:cubicBezTo>
                  <a:pt x="158715" y="252185"/>
                  <a:pt x="158715" y="252185"/>
                  <a:pt x="158715" y="252185"/>
                </a:cubicBezTo>
                <a:cubicBezTo>
                  <a:pt x="145489" y="252185"/>
                  <a:pt x="145489" y="252185"/>
                  <a:pt x="145489" y="252185"/>
                </a:cubicBezTo>
                <a:cubicBezTo>
                  <a:pt x="145489" y="288685"/>
                  <a:pt x="145489" y="288685"/>
                  <a:pt x="145489" y="288685"/>
                </a:cubicBezTo>
                <a:cubicBezTo>
                  <a:pt x="175248" y="288685"/>
                  <a:pt x="175248" y="288685"/>
                  <a:pt x="175248" y="288685"/>
                </a:cubicBezTo>
                <a:cubicBezTo>
                  <a:pt x="175248" y="298640"/>
                  <a:pt x="175248" y="298640"/>
                  <a:pt x="175248" y="298640"/>
                </a:cubicBezTo>
                <a:cubicBezTo>
                  <a:pt x="175248" y="325185"/>
                  <a:pt x="175248" y="325185"/>
                  <a:pt x="175248" y="325185"/>
                </a:cubicBezTo>
                <a:close/>
                <a:moveTo>
                  <a:pt x="13226" y="0"/>
                </a:moveTo>
                <a:cubicBezTo>
                  <a:pt x="158715" y="0"/>
                  <a:pt x="158715" y="0"/>
                  <a:pt x="158715" y="0"/>
                </a:cubicBezTo>
                <a:cubicBezTo>
                  <a:pt x="158715" y="69683"/>
                  <a:pt x="158715" y="69683"/>
                  <a:pt x="158715" y="69683"/>
                </a:cubicBezTo>
                <a:cubicBezTo>
                  <a:pt x="13226" y="69683"/>
                  <a:pt x="13226" y="69683"/>
                  <a:pt x="13226" y="69683"/>
                </a:cubicBezTo>
                <a:cubicBezTo>
                  <a:pt x="6613" y="69683"/>
                  <a:pt x="0" y="63046"/>
                  <a:pt x="0" y="56410"/>
                </a:cubicBezTo>
                <a:cubicBezTo>
                  <a:pt x="0" y="13273"/>
                  <a:pt x="0" y="13273"/>
                  <a:pt x="0" y="13273"/>
                </a:cubicBezTo>
                <a:cubicBezTo>
                  <a:pt x="0" y="6636"/>
                  <a:pt x="6613" y="0"/>
                  <a:pt x="13226" y="0"/>
                </a:cubicBezTo>
                <a:close/>
                <a:moveTo>
                  <a:pt x="175248" y="179184"/>
                </a:moveTo>
                <a:cubicBezTo>
                  <a:pt x="175248" y="252185"/>
                  <a:pt x="175248" y="252185"/>
                  <a:pt x="175248" y="252185"/>
                </a:cubicBezTo>
                <a:cubicBezTo>
                  <a:pt x="254606" y="252185"/>
                  <a:pt x="254606" y="252185"/>
                  <a:pt x="254606" y="252185"/>
                </a:cubicBezTo>
                <a:cubicBezTo>
                  <a:pt x="261219" y="252185"/>
                  <a:pt x="267832" y="245548"/>
                  <a:pt x="267832" y="238912"/>
                </a:cubicBezTo>
                <a:cubicBezTo>
                  <a:pt x="267832" y="192457"/>
                  <a:pt x="267832" y="192457"/>
                  <a:pt x="267832" y="192457"/>
                </a:cubicBezTo>
                <a:cubicBezTo>
                  <a:pt x="267832" y="185820"/>
                  <a:pt x="261219" y="179184"/>
                  <a:pt x="254606" y="179184"/>
                </a:cubicBezTo>
                <a:cubicBezTo>
                  <a:pt x="175248" y="179184"/>
                  <a:pt x="175248" y="179184"/>
                  <a:pt x="175248" y="179184"/>
                </a:cubicBezTo>
                <a:close/>
                <a:moveTo>
                  <a:pt x="195088" y="26546"/>
                </a:moveTo>
                <a:cubicBezTo>
                  <a:pt x="228153" y="26546"/>
                  <a:pt x="228153" y="26546"/>
                  <a:pt x="228153" y="26546"/>
                </a:cubicBezTo>
                <a:cubicBezTo>
                  <a:pt x="228153" y="43137"/>
                  <a:pt x="228153" y="43137"/>
                  <a:pt x="228153" y="43137"/>
                </a:cubicBezTo>
                <a:cubicBezTo>
                  <a:pt x="195088" y="43137"/>
                  <a:pt x="195088" y="43137"/>
                  <a:pt x="195088" y="43137"/>
                </a:cubicBezTo>
                <a:cubicBezTo>
                  <a:pt x="195088" y="26546"/>
                  <a:pt x="195088" y="26546"/>
                  <a:pt x="195088" y="26546"/>
                </a:cubicBezTo>
                <a:close/>
                <a:moveTo>
                  <a:pt x="195088" y="209048"/>
                </a:moveTo>
                <a:cubicBezTo>
                  <a:pt x="228153" y="209048"/>
                  <a:pt x="228153" y="209048"/>
                  <a:pt x="228153" y="209048"/>
                </a:cubicBezTo>
                <a:cubicBezTo>
                  <a:pt x="228153" y="222321"/>
                  <a:pt x="228153" y="222321"/>
                  <a:pt x="228153" y="222321"/>
                </a:cubicBezTo>
                <a:cubicBezTo>
                  <a:pt x="195088" y="222321"/>
                  <a:pt x="195088" y="222321"/>
                  <a:pt x="195088" y="222321"/>
                </a:cubicBezTo>
                <a:cubicBezTo>
                  <a:pt x="195088" y="209048"/>
                  <a:pt x="195088" y="209048"/>
                  <a:pt x="195088" y="209048"/>
                </a:cubicBezTo>
                <a:close/>
                <a:moveTo>
                  <a:pt x="195088" y="116138"/>
                </a:moveTo>
                <a:cubicBezTo>
                  <a:pt x="228153" y="116138"/>
                  <a:pt x="228153" y="116138"/>
                  <a:pt x="228153" y="116138"/>
                </a:cubicBezTo>
                <a:cubicBezTo>
                  <a:pt x="228153" y="132729"/>
                  <a:pt x="228153" y="132729"/>
                  <a:pt x="228153" y="132729"/>
                </a:cubicBezTo>
                <a:cubicBezTo>
                  <a:pt x="195088" y="132729"/>
                  <a:pt x="195088" y="132729"/>
                  <a:pt x="195088" y="132729"/>
                </a:cubicBezTo>
                <a:cubicBezTo>
                  <a:pt x="195088" y="116138"/>
                  <a:pt x="195088" y="116138"/>
                  <a:pt x="195088" y="116138"/>
                </a:cubicBezTo>
                <a:close/>
                <a:moveTo>
                  <a:pt x="175248" y="0"/>
                </a:moveTo>
                <a:cubicBezTo>
                  <a:pt x="175248" y="69683"/>
                  <a:pt x="175248" y="69683"/>
                  <a:pt x="175248" y="69683"/>
                </a:cubicBezTo>
                <a:cubicBezTo>
                  <a:pt x="254606" y="69683"/>
                  <a:pt x="254606" y="69683"/>
                  <a:pt x="254606" y="69683"/>
                </a:cubicBezTo>
                <a:cubicBezTo>
                  <a:pt x="261219" y="69683"/>
                  <a:pt x="267832" y="63046"/>
                  <a:pt x="267832" y="56410"/>
                </a:cubicBezTo>
                <a:cubicBezTo>
                  <a:pt x="267832" y="13273"/>
                  <a:pt x="267832" y="13273"/>
                  <a:pt x="267832" y="13273"/>
                </a:cubicBezTo>
                <a:cubicBezTo>
                  <a:pt x="267832" y="6636"/>
                  <a:pt x="261219" y="0"/>
                  <a:pt x="254606" y="0"/>
                </a:cubicBezTo>
                <a:cubicBezTo>
                  <a:pt x="175248" y="0"/>
                  <a:pt x="175248" y="0"/>
                  <a:pt x="175248" y="0"/>
                </a:cubicBezTo>
                <a:close/>
                <a:moveTo>
                  <a:pt x="175248" y="89592"/>
                </a:moveTo>
                <a:cubicBezTo>
                  <a:pt x="175248" y="159274"/>
                  <a:pt x="175248" y="159274"/>
                  <a:pt x="175248" y="159274"/>
                </a:cubicBezTo>
                <a:cubicBezTo>
                  <a:pt x="254606" y="159274"/>
                  <a:pt x="254606" y="159274"/>
                  <a:pt x="254606" y="159274"/>
                </a:cubicBezTo>
                <a:cubicBezTo>
                  <a:pt x="261219" y="159274"/>
                  <a:pt x="267832" y="152638"/>
                  <a:pt x="267832" y="146002"/>
                </a:cubicBezTo>
                <a:cubicBezTo>
                  <a:pt x="267832" y="102865"/>
                  <a:pt x="267832" y="102865"/>
                  <a:pt x="267832" y="102865"/>
                </a:cubicBezTo>
                <a:cubicBezTo>
                  <a:pt x="267832" y="96228"/>
                  <a:pt x="261219" y="89592"/>
                  <a:pt x="254606" y="89592"/>
                </a:cubicBezTo>
                <a:lnTo>
                  <a:pt x="175248" y="89592"/>
                </a:lnTo>
                <a:close/>
              </a:path>
            </a:pathLst>
          </a:custGeom>
          <a:solidFill>
            <a:srgbClr val="1C50A2"/>
          </a:solidFill>
          <a:ln>
            <a:noFill/>
          </a:ln>
        </p:spPr>
        <p:txBody>
          <a:bodyPr vert="horz" wrap="square" lIns="91416" tIns="45708" rIns="91416" bIns="45708" numCol="1" anchor="t" anchorCtr="0"/>
          <a:lstStyle>
            <a:lvl1pPr marL="0" lvl="0" algn="l" defTabSz="914400">
              <a:defRPr sz="1800" kern="1200">
                <a:solidFill>
                  <a:schemeClr val="tx1"/>
                </a:solidFill>
                <a:latin typeface="Arial"/>
                <a:ea typeface="微软雅黑"/>
              </a:defRPr>
            </a:lvl1pPr>
            <a:lvl2pPr marL="457200" lvl="1" algn="l" defTabSz="914400">
              <a:defRPr sz="1800" kern="1200">
                <a:solidFill>
                  <a:schemeClr val="tx1"/>
                </a:solidFill>
                <a:latin typeface="Arial"/>
                <a:ea typeface="微软雅黑"/>
              </a:defRPr>
            </a:lvl2pPr>
            <a:lvl3pPr marL="914400" lvl="2" algn="l" defTabSz="914400">
              <a:defRPr sz="1800" kern="1200">
                <a:solidFill>
                  <a:schemeClr val="tx1"/>
                </a:solidFill>
                <a:latin typeface="Arial"/>
                <a:ea typeface="微软雅黑"/>
              </a:defRPr>
            </a:lvl3pPr>
            <a:lvl4pPr marL="1371600" lvl="3" algn="l" defTabSz="914400">
              <a:defRPr sz="1800" kern="1200">
                <a:solidFill>
                  <a:schemeClr val="tx1"/>
                </a:solidFill>
                <a:latin typeface="Arial"/>
                <a:ea typeface="微软雅黑"/>
              </a:defRPr>
            </a:lvl4pPr>
            <a:lvl5pPr marL="1828800" lvl="4" algn="l" defTabSz="914400">
              <a:defRPr sz="1800" kern="1200">
                <a:solidFill>
                  <a:schemeClr val="tx1"/>
                </a:solidFill>
                <a:latin typeface="Arial"/>
                <a:ea typeface="微软雅黑"/>
              </a:defRPr>
            </a:lvl5pPr>
            <a:lvl6pPr marL="2286000" lvl="5" algn="l" defTabSz="914400">
              <a:defRPr sz="1800" kern="1200">
                <a:solidFill>
                  <a:schemeClr val="tx1"/>
                </a:solidFill>
                <a:latin typeface="Arial"/>
                <a:ea typeface="微软雅黑"/>
              </a:defRPr>
            </a:lvl6pPr>
            <a:lvl7pPr marL="2743200" lvl="6" algn="l" defTabSz="914400">
              <a:defRPr sz="1800" kern="1200">
                <a:solidFill>
                  <a:schemeClr val="tx1"/>
                </a:solidFill>
                <a:latin typeface="Arial"/>
                <a:ea typeface="微软雅黑"/>
              </a:defRPr>
            </a:lvl7pPr>
            <a:lvl8pPr marL="3200400" lvl="7" algn="l" defTabSz="914400">
              <a:defRPr sz="1800" kern="1200">
                <a:solidFill>
                  <a:schemeClr val="tx1"/>
                </a:solidFill>
                <a:latin typeface="Arial"/>
                <a:ea typeface="微软雅黑"/>
              </a:defRPr>
            </a:lvl8pPr>
            <a:lvl9pPr marL="3657600" lvl="8" algn="l" defTabSz="914400">
              <a:defRPr sz="1800" kern="1200">
                <a:solidFill>
                  <a:schemeClr val="tx1"/>
                </a:solidFill>
                <a:latin typeface="Arial"/>
                <a:ea typeface="微软雅黑"/>
              </a:defRPr>
            </a:lvl9pPr>
          </a:lstStyle>
          <a:p>
            <a:endParaRPr lang="zh-CN">
              <a:solidFill>
                <a:srgbClr val="000000">
                  <a:lumMod val="65000"/>
                  <a:lumOff val="35000"/>
                </a:srgbClr>
              </a:solidFill>
            </a:endParaRPr>
          </a:p>
        </p:txBody>
      </p:sp>
      <p:pic>
        <p:nvPicPr>
          <p:cNvPr id="2" name="图片 1">
            <a:extLst>
              <a:ext uri="{FF2B5EF4-FFF2-40B4-BE49-F238E27FC236}">
                <a16:creationId xmlns:a16="http://schemas.microsoft.com/office/drawing/2014/main" id="{2822708A-6FDE-4B01-81B0-F2E753D9805F}"/>
              </a:ext>
            </a:extLst>
          </p:cNvPr>
          <p:cNvPicPr>
            <a:picLocks noChangeAspect="1"/>
          </p:cNvPicPr>
          <p:nvPr/>
        </p:nvPicPr>
        <p:blipFill>
          <a:blip r:embed="rId2"/>
          <a:stretch>
            <a:fillRect/>
          </a:stretch>
        </p:blipFill>
        <p:spPr>
          <a:xfrm>
            <a:off x="0" y="100154"/>
            <a:ext cx="12192000" cy="6657691"/>
          </a:xfrm>
          <a:prstGeom prst="rect">
            <a:avLst/>
          </a:prstGeom>
        </p:spPr>
      </p:pic>
    </p:spTree>
    <p:extLst>
      <p:ext uri="{BB962C8B-B14F-4D97-AF65-F5344CB8AC3E}">
        <p14:creationId xmlns:p14="http://schemas.microsoft.com/office/powerpoint/2010/main" val="268328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5D1320-979F-4FB3-917B-7BF79DDF0E18}"/>
              </a:ext>
            </a:extLst>
          </p:cNvPr>
          <p:cNvPicPr>
            <a:picLocks noChangeAspect="1"/>
          </p:cNvPicPr>
          <p:nvPr/>
        </p:nvPicPr>
        <p:blipFill>
          <a:blip r:embed="rId2"/>
          <a:stretch>
            <a:fillRect/>
          </a:stretch>
        </p:blipFill>
        <p:spPr>
          <a:xfrm>
            <a:off x="1690596" y="124289"/>
            <a:ext cx="8136986" cy="3011078"/>
          </a:xfrm>
          <a:prstGeom prst="rect">
            <a:avLst/>
          </a:prstGeom>
        </p:spPr>
      </p:pic>
      <p:pic>
        <p:nvPicPr>
          <p:cNvPr id="4" name="图片 3">
            <a:extLst>
              <a:ext uri="{FF2B5EF4-FFF2-40B4-BE49-F238E27FC236}">
                <a16:creationId xmlns:a16="http://schemas.microsoft.com/office/drawing/2014/main" id="{BC07ACA6-5DC7-46A2-AE27-B25A78537CA2}"/>
              </a:ext>
            </a:extLst>
          </p:cNvPr>
          <p:cNvPicPr>
            <a:picLocks noChangeAspect="1"/>
          </p:cNvPicPr>
          <p:nvPr/>
        </p:nvPicPr>
        <p:blipFill>
          <a:blip r:embed="rId3"/>
          <a:stretch>
            <a:fillRect/>
          </a:stretch>
        </p:blipFill>
        <p:spPr>
          <a:xfrm>
            <a:off x="1950128" y="3429000"/>
            <a:ext cx="8291744" cy="3097692"/>
          </a:xfrm>
          <a:prstGeom prst="rect">
            <a:avLst/>
          </a:prstGeom>
        </p:spPr>
      </p:pic>
    </p:spTree>
    <p:extLst>
      <p:ext uri="{BB962C8B-B14F-4D97-AF65-F5344CB8AC3E}">
        <p14:creationId xmlns:p14="http://schemas.microsoft.com/office/powerpoint/2010/main" val="2825408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1C2F20-3BB9-4456-A8B6-752D1E5838CA}"/>
              </a:ext>
            </a:extLst>
          </p:cNvPr>
          <p:cNvPicPr>
            <a:picLocks noChangeAspect="1"/>
          </p:cNvPicPr>
          <p:nvPr/>
        </p:nvPicPr>
        <p:blipFill>
          <a:blip r:embed="rId2"/>
          <a:stretch>
            <a:fillRect/>
          </a:stretch>
        </p:blipFill>
        <p:spPr>
          <a:xfrm>
            <a:off x="2388093" y="1508250"/>
            <a:ext cx="7824879" cy="4453244"/>
          </a:xfrm>
          <a:prstGeom prst="rect">
            <a:avLst/>
          </a:prstGeom>
        </p:spPr>
      </p:pic>
      <p:sp>
        <p:nvSpPr>
          <p:cNvPr id="3" name="文本框 2">
            <a:extLst>
              <a:ext uri="{FF2B5EF4-FFF2-40B4-BE49-F238E27FC236}">
                <a16:creationId xmlns:a16="http://schemas.microsoft.com/office/drawing/2014/main" id="{B69034EB-6773-4707-94B5-A8EE029A857B}"/>
              </a:ext>
            </a:extLst>
          </p:cNvPr>
          <p:cNvSpPr txBox="1"/>
          <p:nvPr/>
        </p:nvSpPr>
        <p:spPr>
          <a:xfrm>
            <a:off x="319595" y="568171"/>
            <a:ext cx="3053919" cy="646331"/>
          </a:xfrm>
          <a:prstGeom prst="rect">
            <a:avLst/>
          </a:prstGeom>
          <a:noFill/>
        </p:spPr>
        <p:txBody>
          <a:bodyPr wrap="square" rtlCol="0">
            <a:spAutoFit/>
          </a:bodyPr>
          <a:lstStyle/>
          <a:p>
            <a:r>
              <a:rPr lang="en-US" altLang="zh-CN" sz="3600" dirty="0" err="1"/>
              <a:t>unpooling</a:t>
            </a:r>
            <a:endParaRPr lang="zh-CN" altLang="en-US" sz="3600" dirty="0"/>
          </a:p>
        </p:txBody>
      </p:sp>
    </p:spTree>
    <p:extLst>
      <p:ext uri="{BB962C8B-B14F-4D97-AF65-F5344CB8AC3E}">
        <p14:creationId xmlns:p14="http://schemas.microsoft.com/office/powerpoint/2010/main" val="3194070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A45156F-07E7-422E-8F74-4A1213821721}"/>
              </a:ext>
            </a:extLst>
          </p:cNvPr>
          <p:cNvPicPr>
            <a:picLocks noChangeAspect="1"/>
          </p:cNvPicPr>
          <p:nvPr/>
        </p:nvPicPr>
        <p:blipFill>
          <a:blip r:embed="rId2"/>
          <a:stretch>
            <a:fillRect/>
          </a:stretch>
        </p:blipFill>
        <p:spPr>
          <a:xfrm>
            <a:off x="1340526" y="881035"/>
            <a:ext cx="9137527" cy="5095929"/>
          </a:xfrm>
          <a:prstGeom prst="rect">
            <a:avLst/>
          </a:prstGeom>
        </p:spPr>
      </p:pic>
    </p:spTree>
    <p:extLst>
      <p:ext uri="{BB962C8B-B14F-4D97-AF65-F5344CB8AC3E}">
        <p14:creationId xmlns:p14="http://schemas.microsoft.com/office/powerpoint/2010/main" val="262650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255C9B-FA53-4D1A-A114-1EC291D97078}"/>
              </a:ext>
            </a:extLst>
          </p:cNvPr>
          <p:cNvPicPr>
            <a:picLocks noChangeAspect="1"/>
          </p:cNvPicPr>
          <p:nvPr/>
        </p:nvPicPr>
        <p:blipFill>
          <a:blip r:embed="rId2"/>
          <a:stretch>
            <a:fillRect/>
          </a:stretch>
        </p:blipFill>
        <p:spPr>
          <a:xfrm>
            <a:off x="656949" y="190368"/>
            <a:ext cx="9280124" cy="4419435"/>
          </a:xfrm>
          <a:prstGeom prst="rect">
            <a:avLst/>
          </a:prstGeom>
        </p:spPr>
      </p:pic>
      <p:pic>
        <p:nvPicPr>
          <p:cNvPr id="3" name="Google Shape;94;p16">
            <a:extLst>
              <a:ext uri="{FF2B5EF4-FFF2-40B4-BE49-F238E27FC236}">
                <a16:creationId xmlns:a16="http://schemas.microsoft.com/office/drawing/2014/main" id="{FC72E1DA-E67E-4475-8D6F-762B4D35FBEA}"/>
              </a:ext>
            </a:extLst>
          </p:cNvPr>
          <p:cNvPicPr preferRelativeResize="0"/>
          <p:nvPr/>
        </p:nvPicPr>
        <p:blipFill>
          <a:blip r:embed="rId3"/>
          <a:stretch>
            <a:fillRect/>
          </a:stretch>
        </p:blipFill>
        <p:spPr>
          <a:xfrm>
            <a:off x="487935" y="4656411"/>
            <a:ext cx="5780678" cy="687947"/>
          </a:xfrm>
          <a:prstGeom prst="rect">
            <a:avLst/>
          </a:prstGeom>
          <a:noFill/>
          <a:ln>
            <a:noFill/>
          </a:ln>
        </p:spPr>
      </p:pic>
      <p:pic>
        <p:nvPicPr>
          <p:cNvPr id="4" name="Google Shape;95;p16">
            <a:extLst>
              <a:ext uri="{FF2B5EF4-FFF2-40B4-BE49-F238E27FC236}">
                <a16:creationId xmlns:a16="http://schemas.microsoft.com/office/drawing/2014/main" id="{89E52302-4BAE-4E65-85F9-7C738945094A}"/>
              </a:ext>
            </a:extLst>
          </p:cNvPr>
          <p:cNvPicPr preferRelativeResize="0"/>
          <p:nvPr/>
        </p:nvPicPr>
        <p:blipFill>
          <a:blip r:embed="rId4"/>
          <a:stretch>
            <a:fillRect/>
          </a:stretch>
        </p:blipFill>
        <p:spPr>
          <a:xfrm>
            <a:off x="6336563" y="4789577"/>
            <a:ext cx="5855438" cy="421616"/>
          </a:xfrm>
          <a:prstGeom prst="rect">
            <a:avLst/>
          </a:prstGeom>
          <a:noFill/>
          <a:ln>
            <a:noFill/>
          </a:ln>
        </p:spPr>
      </p:pic>
      <p:sp>
        <p:nvSpPr>
          <p:cNvPr id="6" name="文本框 5">
            <a:extLst>
              <a:ext uri="{FF2B5EF4-FFF2-40B4-BE49-F238E27FC236}">
                <a16:creationId xmlns:a16="http://schemas.microsoft.com/office/drawing/2014/main" id="{1FF7A072-30CF-4B19-BB5C-966386949891}"/>
              </a:ext>
            </a:extLst>
          </p:cNvPr>
          <p:cNvSpPr txBox="1"/>
          <p:nvPr/>
        </p:nvSpPr>
        <p:spPr>
          <a:xfrm>
            <a:off x="547381" y="5733766"/>
            <a:ext cx="6094602" cy="369332"/>
          </a:xfrm>
          <a:prstGeom prst="rect">
            <a:avLst/>
          </a:prstGeom>
          <a:noFill/>
        </p:spPr>
        <p:txBody>
          <a:bodyPr wrap="square">
            <a:spAutoFit/>
          </a:bodyPr>
          <a:lstStyle/>
          <a:p>
            <a:r>
              <a:rPr lang="en-US" altLang="zh-CN" dirty="0"/>
              <a:t>https://www.cnblogs.com/sdxk/p/4056223.html</a:t>
            </a:r>
            <a:endParaRPr lang="zh-CN" altLang="en-US" dirty="0"/>
          </a:p>
        </p:txBody>
      </p:sp>
    </p:spTree>
    <p:extLst>
      <p:ext uri="{BB962C8B-B14F-4D97-AF65-F5344CB8AC3E}">
        <p14:creationId xmlns:p14="http://schemas.microsoft.com/office/powerpoint/2010/main" val="1908265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FB2E55-B64D-4364-89F7-B616FFC36D5F}"/>
              </a:ext>
            </a:extLst>
          </p:cNvPr>
          <p:cNvPicPr>
            <a:picLocks noChangeAspect="1"/>
          </p:cNvPicPr>
          <p:nvPr/>
        </p:nvPicPr>
        <p:blipFill>
          <a:blip r:embed="rId2"/>
          <a:stretch>
            <a:fillRect/>
          </a:stretch>
        </p:blipFill>
        <p:spPr>
          <a:xfrm>
            <a:off x="6405208" y="1299116"/>
            <a:ext cx="4684021" cy="3638861"/>
          </a:xfrm>
          <a:prstGeom prst="rect">
            <a:avLst/>
          </a:prstGeom>
        </p:spPr>
      </p:pic>
      <p:pic>
        <p:nvPicPr>
          <p:cNvPr id="7" name="图片 6">
            <a:extLst>
              <a:ext uri="{FF2B5EF4-FFF2-40B4-BE49-F238E27FC236}">
                <a16:creationId xmlns:a16="http://schemas.microsoft.com/office/drawing/2014/main" id="{AD891FB5-EF79-4A90-B20F-8CA708D848DA}"/>
              </a:ext>
            </a:extLst>
          </p:cNvPr>
          <p:cNvPicPr>
            <a:picLocks noChangeAspect="1"/>
          </p:cNvPicPr>
          <p:nvPr/>
        </p:nvPicPr>
        <p:blipFill>
          <a:blip r:embed="rId3"/>
          <a:stretch>
            <a:fillRect/>
          </a:stretch>
        </p:blipFill>
        <p:spPr>
          <a:xfrm>
            <a:off x="0" y="995473"/>
            <a:ext cx="6164777" cy="5127031"/>
          </a:xfrm>
          <a:prstGeom prst="rect">
            <a:avLst/>
          </a:prstGeom>
        </p:spPr>
      </p:pic>
    </p:spTree>
    <p:extLst>
      <p:ext uri="{BB962C8B-B14F-4D97-AF65-F5344CB8AC3E}">
        <p14:creationId xmlns:p14="http://schemas.microsoft.com/office/powerpoint/2010/main" val="3922929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10,&quot;width&quot;:691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99C0B7"/>
      </a:accent1>
      <a:accent2>
        <a:srgbClr val="639F91"/>
      </a:accent2>
      <a:accent3>
        <a:srgbClr val="566662"/>
      </a:accent3>
      <a:accent4>
        <a:srgbClr val="738983"/>
      </a:accent4>
      <a:accent5>
        <a:srgbClr val="D38749"/>
      </a:accent5>
      <a:accent6>
        <a:srgbClr val="778495"/>
      </a:accent6>
      <a:hlink>
        <a:srgbClr val="84CBC5"/>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4219</TotalTime>
  <Words>672</Words>
  <Application>Microsoft Office PowerPoint</Application>
  <PresentationFormat>宽屏</PresentationFormat>
  <Paragraphs>88</Paragraphs>
  <Slides>44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HYQiHeiKW-EES</vt:lpstr>
      <vt:lpstr>等线</vt:lpstr>
      <vt:lpstr>宋体</vt:lpstr>
      <vt:lpstr>微软雅黑</vt:lpstr>
      <vt:lpstr>Arial</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tao</dc:creator>
  <cp:lastModifiedBy>tao lee</cp:lastModifiedBy>
  <cp:revision>105</cp:revision>
  <dcterms:modified xsi:type="dcterms:W3CDTF">2020-09-20T14:37:33Z</dcterms:modified>
</cp:coreProperties>
</file>